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305"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5" r:id="rId31"/>
    <p:sldId id="287" r:id="rId32"/>
    <p:sldId id="288" r:id="rId33"/>
    <p:sldId id="289" r:id="rId34"/>
    <p:sldId id="290" r:id="rId35"/>
    <p:sldId id="291" r:id="rId36"/>
    <p:sldId id="292" r:id="rId37"/>
    <p:sldId id="293" r:id="rId38"/>
    <p:sldId id="295" r:id="rId39"/>
    <p:sldId id="296" r:id="rId40"/>
    <p:sldId id="524" r:id="rId41"/>
    <p:sldId id="531" r:id="rId42"/>
    <p:sldId id="541" r:id="rId43"/>
    <p:sldId id="543" r:id="rId44"/>
    <p:sldId id="297" r:id="rId45"/>
    <p:sldId id="298" r:id="rId46"/>
    <p:sldId id="299" r:id="rId47"/>
    <p:sldId id="300" r:id="rId48"/>
    <p:sldId id="301" r:id="rId49"/>
    <p:sldId id="302" r:id="rId50"/>
    <p:sldId id="303" r:id="rId51"/>
    <p:sldId id="304" r:id="rId5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1pPr>
    <a:lvl2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2pPr>
    <a:lvl3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3pPr>
    <a:lvl4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4pPr>
    <a:lvl5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5pPr>
    <a:lvl6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6pPr>
    <a:lvl7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7pPr>
    <a:lvl8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8pPr>
    <a:lvl9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F0B5C7-6CEB-4625-9881-157689E4D7F8}" v="108" dt="2023-09-28T04:41:54.034"/>
    <p1510:client id="{AD5B1988-93AD-4F1D-8F2F-3F3DA4371099}" v="298" dt="2023-09-28T05:54:32.490"/>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Ref idx="major">
          <a:srgbClr val="FFFFFF"/>
        </a:fontRef>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Ref idx="maj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Ref idx="maj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snapToObjects="1">
      <p:cViewPr varScale="1">
        <p:scale>
          <a:sx n="76" d="100"/>
          <a:sy n="76" d="100"/>
        </p:scale>
        <p:origin x="172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sen Amini Salehi" userId="COsP4yEdUVMwrbB5KYGaBXZ91ayXl7fvIS45BnlKwD8=" providerId="None" clId="Web-{AD5B1988-93AD-4F1D-8F2F-3F3DA4371099}"/>
    <pc:docChg chg="modSld">
      <pc:chgData name="Mohsen Amini Salehi" userId="COsP4yEdUVMwrbB5KYGaBXZ91ayXl7fvIS45BnlKwD8=" providerId="None" clId="Web-{AD5B1988-93AD-4F1D-8F2F-3F3DA4371099}" dt="2023-09-28T05:54:32.490" v="267" actId="20577"/>
      <pc:docMkLst>
        <pc:docMk/>
      </pc:docMkLst>
      <pc:sldChg chg="addSp delSp modSp">
        <pc:chgData name="Mohsen Amini Salehi" userId="COsP4yEdUVMwrbB5KYGaBXZ91ayXl7fvIS45BnlKwD8=" providerId="None" clId="Web-{AD5B1988-93AD-4F1D-8F2F-3F3DA4371099}" dt="2023-09-28T04:46:11.623" v="52" actId="20577"/>
        <pc:sldMkLst>
          <pc:docMk/>
          <pc:sldMk cId="0" sldId="257"/>
        </pc:sldMkLst>
        <pc:spChg chg="add mod">
          <ac:chgData name="Mohsen Amini Salehi" userId="COsP4yEdUVMwrbB5KYGaBXZ91ayXl7fvIS45BnlKwD8=" providerId="None" clId="Web-{AD5B1988-93AD-4F1D-8F2F-3F3DA4371099}" dt="2023-09-28T04:43:10.273" v="21" actId="1076"/>
          <ac:spMkLst>
            <pc:docMk/>
            <pc:sldMk cId="0" sldId="257"/>
            <ac:spMk id="5" creationId="{703DD8F5-CD25-8F78-A46C-962BEA6586CF}"/>
          </ac:spMkLst>
        </pc:spChg>
        <pc:spChg chg="add mod">
          <ac:chgData name="Mohsen Amini Salehi" userId="COsP4yEdUVMwrbB5KYGaBXZ91ayXl7fvIS45BnlKwD8=" providerId="None" clId="Web-{AD5B1988-93AD-4F1D-8F2F-3F3DA4371099}" dt="2023-09-28T04:43:51.478" v="36" actId="20577"/>
          <ac:spMkLst>
            <pc:docMk/>
            <pc:sldMk cId="0" sldId="257"/>
            <ac:spMk id="10" creationId="{438B42C7-5EAC-F376-6703-D445B78CDB12}"/>
          </ac:spMkLst>
        </pc:spChg>
        <pc:spChg chg="mod">
          <ac:chgData name="Mohsen Amini Salehi" userId="COsP4yEdUVMwrbB5KYGaBXZ91ayXl7fvIS45BnlKwD8=" providerId="None" clId="Web-{AD5B1988-93AD-4F1D-8F2F-3F3DA4371099}" dt="2023-09-28T04:46:11.623" v="52" actId="20577"/>
          <ac:spMkLst>
            <pc:docMk/>
            <pc:sldMk cId="0" sldId="257"/>
            <ac:spMk id="77" creationId="{00000000-0000-0000-0000-000000000000}"/>
          </ac:spMkLst>
        </pc:spChg>
        <pc:cxnChg chg="add del">
          <ac:chgData name="Mohsen Amini Salehi" userId="COsP4yEdUVMwrbB5KYGaBXZ91ayXl7fvIS45BnlKwD8=" providerId="None" clId="Web-{AD5B1988-93AD-4F1D-8F2F-3F3DA4371099}" dt="2023-09-28T04:44:06.713" v="38"/>
          <ac:cxnSpMkLst>
            <pc:docMk/>
            <pc:sldMk cId="0" sldId="257"/>
            <ac:cxnSpMk id="11" creationId="{93893B00-7483-AF5D-E549-1D4645F1E6D3}"/>
          </ac:cxnSpMkLst>
        </pc:cxnChg>
        <pc:cxnChg chg="add mod">
          <ac:chgData name="Mohsen Amini Salehi" userId="COsP4yEdUVMwrbB5KYGaBXZ91ayXl7fvIS45BnlKwD8=" providerId="None" clId="Web-{AD5B1988-93AD-4F1D-8F2F-3F3DA4371099}" dt="2023-09-28T04:45:24.950" v="49" actId="1076"/>
          <ac:cxnSpMkLst>
            <pc:docMk/>
            <pc:sldMk cId="0" sldId="257"/>
            <ac:cxnSpMk id="12" creationId="{AFC23329-8A1C-8C83-B0C4-6D1A4DC44CD9}"/>
          </ac:cxnSpMkLst>
        </pc:cxnChg>
        <pc:cxnChg chg="add mod">
          <ac:chgData name="Mohsen Amini Salehi" userId="COsP4yEdUVMwrbB5KYGaBXZ91ayXl7fvIS45BnlKwD8=" providerId="None" clId="Web-{AD5B1988-93AD-4F1D-8F2F-3F3DA4371099}" dt="2023-09-28T04:44:56.855" v="46" actId="1076"/>
          <ac:cxnSpMkLst>
            <pc:docMk/>
            <pc:sldMk cId="0" sldId="257"/>
            <ac:cxnSpMk id="13" creationId="{110AD34F-EA22-5533-C75C-CEB35A46C5CD}"/>
          </ac:cxnSpMkLst>
        </pc:cxnChg>
      </pc:sldChg>
      <pc:sldChg chg="addSp modSp addAnim">
        <pc:chgData name="Mohsen Amini Salehi" userId="COsP4yEdUVMwrbB5KYGaBXZ91ayXl7fvIS45BnlKwD8=" providerId="None" clId="Web-{AD5B1988-93AD-4F1D-8F2F-3F3DA4371099}" dt="2023-09-28T04:48:25.909" v="67"/>
        <pc:sldMkLst>
          <pc:docMk/>
          <pc:sldMk cId="0" sldId="258"/>
        </pc:sldMkLst>
        <pc:spChg chg="add mod">
          <ac:chgData name="Mohsen Amini Salehi" userId="COsP4yEdUVMwrbB5KYGaBXZ91ayXl7fvIS45BnlKwD8=" providerId="None" clId="Web-{AD5B1988-93AD-4F1D-8F2F-3F3DA4371099}" dt="2023-09-28T04:48:12.706" v="66" actId="1076"/>
          <ac:spMkLst>
            <pc:docMk/>
            <pc:sldMk cId="0" sldId="258"/>
            <ac:spMk id="2" creationId="{4E2E21B7-E395-D296-BE4E-C3C13359A262}"/>
          </ac:spMkLst>
        </pc:spChg>
      </pc:sldChg>
      <pc:sldChg chg="modSp">
        <pc:chgData name="Mohsen Amini Salehi" userId="COsP4yEdUVMwrbB5KYGaBXZ91ayXl7fvIS45BnlKwD8=" providerId="None" clId="Web-{AD5B1988-93AD-4F1D-8F2F-3F3DA4371099}" dt="2023-09-28T05:01:53.329" v="170" actId="20577"/>
        <pc:sldMkLst>
          <pc:docMk/>
          <pc:sldMk cId="0" sldId="259"/>
        </pc:sldMkLst>
        <pc:spChg chg="mod">
          <ac:chgData name="Mohsen Amini Salehi" userId="COsP4yEdUVMwrbB5KYGaBXZ91ayXl7fvIS45BnlKwD8=" providerId="None" clId="Web-{AD5B1988-93AD-4F1D-8F2F-3F3DA4371099}" dt="2023-09-28T05:01:53.329" v="170" actId="20577"/>
          <ac:spMkLst>
            <pc:docMk/>
            <pc:sldMk cId="0" sldId="259"/>
            <ac:spMk id="85" creationId="{00000000-0000-0000-0000-000000000000}"/>
          </ac:spMkLst>
        </pc:spChg>
        <pc:spChg chg="mod">
          <ac:chgData name="Mohsen Amini Salehi" userId="COsP4yEdUVMwrbB5KYGaBXZ91ayXl7fvIS45BnlKwD8=" providerId="None" clId="Web-{AD5B1988-93AD-4F1D-8F2F-3F3DA4371099}" dt="2023-09-28T04:50:33.148" v="76" actId="20577"/>
          <ac:spMkLst>
            <pc:docMk/>
            <pc:sldMk cId="0" sldId="259"/>
            <ac:spMk id="86" creationId="{00000000-0000-0000-0000-000000000000}"/>
          </ac:spMkLst>
        </pc:spChg>
      </pc:sldChg>
      <pc:sldChg chg="modSp">
        <pc:chgData name="Mohsen Amini Salehi" userId="COsP4yEdUVMwrbB5KYGaBXZ91ayXl7fvIS45BnlKwD8=" providerId="None" clId="Web-{AD5B1988-93AD-4F1D-8F2F-3F3DA4371099}" dt="2023-09-28T05:06:55.277" v="173" actId="20577"/>
        <pc:sldMkLst>
          <pc:docMk/>
          <pc:sldMk cId="0" sldId="261"/>
        </pc:sldMkLst>
        <pc:spChg chg="mod">
          <ac:chgData name="Mohsen Amini Salehi" userId="COsP4yEdUVMwrbB5KYGaBXZ91ayXl7fvIS45BnlKwD8=" providerId="None" clId="Web-{AD5B1988-93AD-4F1D-8F2F-3F3DA4371099}" dt="2023-09-28T05:06:55.277" v="173" actId="20577"/>
          <ac:spMkLst>
            <pc:docMk/>
            <pc:sldMk cId="0" sldId="261"/>
            <ac:spMk id="93" creationId="{00000000-0000-0000-0000-000000000000}"/>
          </ac:spMkLst>
        </pc:spChg>
      </pc:sldChg>
      <pc:sldChg chg="modSp">
        <pc:chgData name="Mohsen Amini Salehi" userId="COsP4yEdUVMwrbB5KYGaBXZ91ayXl7fvIS45BnlKwD8=" providerId="None" clId="Web-{AD5B1988-93AD-4F1D-8F2F-3F3DA4371099}" dt="2023-09-28T05:11:29.052" v="237" actId="20577"/>
        <pc:sldMkLst>
          <pc:docMk/>
          <pc:sldMk cId="0" sldId="262"/>
        </pc:sldMkLst>
        <pc:spChg chg="mod">
          <ac:chgData name="Mohsen Amini Salehi" userId="COsP4yEdUVMwrbB5KYGaBXZ91ayXl7fvIS45BnlKwD8=" providerId="None" clId="Web-{AD5B1988-93AD-4F1D-8F2F-3F3DA4371099}" dt="2023-09-28T05:11:29.052" v="237" actId="20577"/>
          <ac:spMkLst>
            <pc:docMk/>
            <pc:sldMk cId="0" sldId="262"/>
            <ac:spMk id="97" creationId="{00000000-0000-0000-0000-000000000000}"/>
          </ac:spMkLst>
        </pc:spChg>
      </pc:sldChg>
      <pc:sldChg chg="modSp">
        <pc:chgData name="Mohsen Amini Salehi" userId="COsP4yEdUVMwrbB5KYGaBXZ91ayXl7fvIS45BnlKwD8=" providerId="None" clId="Web-{AD5B1988-93AD-4F1D-8F2F-3F3DA4371099}" dt="2023-09-28T05:43:28.393" v="253" actId="20577"/>
        <pc:sldMkLst>
          <pc:docMk/>
          <pc:sldMk cId="0" sldId="263"/>
        </pc:sldMkLst>
        <pc:spChg chg="mod">
          <ac:chgData name="Mohsen Amini Salehi" userId="COsP4yEdUVMwrbB5KYGaBXZ91ayXl7fvIS45BnlKwD8=" providerId="None" clId="Web-{AD5B1988-93AD-4F1D-8F2F-3F3DA4371099}" dt="2023-09-28T05:43:28.393" v="253" actId="20577"/>
          <ac:spMkLst>
            <pc:docMk/>
            <pc:sldMk cId="0" sldId="263"/>
            <ac:spMk id="101" creationId="{00000000-0000-0000-0000-000000000000}"/>
          </ac:spMkLst>
        </pc:spChg>
      </pc:sldChg>
      <pc:sldChg chg="modSp">
        <pc:chgData name="Mohsen Amini Salehi" userId="COsP4yEdUVMwrbB5KYGaBXZ91ayXl7fvIS45BnlKwD8=" providerId="None" clId="Web-{AD5B1988-93AD-4F1D-8F2F-3F3DA4371099}" dt="2023-09-28T05:45:50.210" v="254" actId="20577"/>
        <pc:sldMkLst>
          <pc:docMk/>
          <pc:sldMk cId="0" sldId="266"/>
        </pc:sldMkLst>
        <pc:spChg chg="mod">
          <ac:chgData name="Mohsen Amini Salehi" userId="COsP4yEdUVMwrbB5KYGaBXZ91ayXl7fvIS45BnlKwD8=" providerId="None" clId="Web-{AD5B1988-93AD-4F1D-8F2F-3F3DA4371099}" dt="2023-09-28T05:45:50.210" v="254" actId="20577"/>
          <ac:spMkLst>
            <pc:docMk/>
            <pc:sldMk cId="0" sldId="266"/>
            <ac:spMk id="113" creationId="{00000000-0000-0000-0000-000000000000}"/>
          </ac:spMkLst>
        </pc:spChg>
      </pc:sldChg>
      <pc:sldChg chg="modSp">
        <pc:chgData name="Mohsen Amini Salehi" userId="COsP4yEdUVMwrbB5KYGaBXZ91ayXl7fvIS45BnlKwD8=" providerId="None" clId="Web-{AD5B1988-93AD-4F1D-8F2F-3F3DA4371099}" dt="2023-09-28T05:54:32.490" v="267" actId="20577"/>
        <pc:sldMkLst>
          <pc:docMk/>
          <pc:sldMk cId="0" sldId="268"/>
        </pc:sldMkLst>
        <pc:spChg chg="mod">
          <ac:chgData name="Mohsen Amini Salehi" userId="COsP4yEdUVMwrbB5KYGaBXZ91ayXl7fvIS45BnlKwD8=" providerId="None" clId="Web-{AD5B1988-93AD-4F1D-8F2F-3F3DA4371099}" dt="2023-09-28T05:54:32.490" v="267" actId="20577"/>
          <ac:spMkLst>
            <pc:docMk/>
            <pc:sldMk cId="0" sldId="268"/>
            <ac:spMk id="121" creationId="{00000000-0000-0000-0000-000000000000}"/>
          </ac:spMkLst>
        </pc:spChg>
      </pc:sldChg>
    </pc:docChg>
  </pc:docChgLst>
  <pc:docChgLst>
    <pc:chgData name="Mohsen Amini Salehi" clId="Web-{00F0B5C7-6CEB-4625-9881-157689E4D7F8}"/>
    <pc:docChg chg="modSld">
      <pc:chgData name="Mohsen Amini Salehi" userId="" providerId="" clId="Web-{00F0B5C7-6CEB-4625-9881-157689E4D7F8}" dt="2023-09-28T04:41:54.034" v="84" actId="1076"/>
      <pc:docMkLst>
        <pc:docMk/>
      </pc:docMkLst>
      <pc:sldChg chg="addSp delSp modSp">
        <pc:chgData name="Mohsen Amini Salehi" userId="" providerId="" clId="Web-{00F0B5C7-6CEB-4625-9881-157689E4D7F8}" dt="2023-09-28T04:41:54.034" v="84" actId="1076"/>
        <pc:sldMkLst>
          <pc:docMk/>
          <pc:sldMk cId="0" sldId="257"/>
        </pc:sldMkLst>
        <pc:spChg chg="add mod">
          <ac:chgData name="Mohsen Amini Salehi" userId="" providerId="" clId="Web-{00F0B5C7-6CEB-4625-9881-157689E4D7F8}" dt="2023-09-28T04:37:19.445" v="53" actId="20577"/>
          <ac:spMkLst>
            <pc:docMk/>
            <pc:sldMk cId="0" sldId="257"/>
            <ac:spMk id="2" creationId="{AE8893FB-4832-F2A1-BFB9-22FE41EA0839}"/>
          </ac:spMkLst>
        </pc:spChg>
        <pc:spChg chg="add mod">
          <ac:chgData name="Mohsen Amini Salehi" userId="" providerId="" clId="Web-{00F0B5C7-6CEB-4625-9881-157689E4D7F8}" dt="2023-09-28T04:38:07.338" v="60" actId="20577"/>
          <ac:spMkLst>
            <pc:docMk/>
            <pc:sldMk cId="0" sldId="257"/>
            <ac:spMk id="3" creationId="{9A578CFA-2842-5E25-2328-37F85F136DDE}"/>
          </ac:spMkLst>
        </pc:spChg>
        <pc:spChg chg="add mod">
          <ac:chgData name="Mohsen Amini Salehi" userId="" providerId="" clId="Web-{00F0B5C7-6CEB-4625-9881-157689E4D7F8}" dt="2023-09-28T04:38:30.448" v="66" actId="20577"/>
          <ac:spMkLst>
            <pc:docMk/>
            <pc:sldMk cId="0" sldId="257"/>
            <ac:spMk id="4" creationId="{3AA587C5-4B00-B7A5-4CC2-3B50D55CCCF3}"/>
          </ac:spMkLst>
        </pc:spChg>
        <pc:spChg chg="add del mod">
          <ac:chgData name="Mohsen Amini Salehi" userId="" providerId="" clId="Web-{00F0B5C7-6CEB-4625-9881-157689E4D7F8}" dt="2023-09-28T04:38:37.885" v="69"/>
          <ac:spMkLst>
            <pc:docMk/>
            <pc:sldMk cId="0" sldId="257"/>
            <ac:spMk id="5" creationId="{9F7B324C-5E68-B019-7F8C-D6AF38B8D7AD}"/>
          </ac:spMkLst>
        </pc:spChg>
        <pc:spChg chg="mod">
          <ac:chgData name="Mohsen Amini Salehi" userId="" providerId="" clId="Web-{00F0B5C7-6CEB-4625-9881-157689E4D7F8}" dt="2023-09-28T04:36:41.725" v="25" actId="20577"/>
          <ac:spMkLst>
            <pc:docMk/>
            <pc:sldMk cId="0" sldId="257"/>
            <ac:spMk id="77" creationId="{00000000-0000-0000-0000-000000000000}"/>
          </ac:spMkLst>
        </pc:spChg>
        <pc:picChg chg="add mod">
          <ac:chgData name="Mohsen Amini Salehi" userId="" providerId="" clId="Web-{00F0B5C7-6CEB-4625-9881-157689E4D7F8}" dt="2023-09-28T04:39:24.200" v="71" actId="1076"/>
          <ac:picMkLst>
            <pc:docMk/>
            <pc:sldMk cId="0" sldId="257"/>
            <ac:picMk id="6" creationId="{ACC87E45-FA37-9273-9BD0-9CC85F8C50A2}"/>
          </ac:picMkLst>
        </pc:picChg>
        <pc:cxnChg chg="add mod">
          <ac:chgData name="Mohsen Amini Salehi" userId="" providerId="" clId="Web-{00F0B5C7-6CEB-4625-9881-157689E4D7F8}" dt="2023-09-28T04:41:40.768" v="80" actId="1076"/>
          <ac:cxnSpMkLst>
            <pc:docMk/>
            <pc:sldMk cId="0" sldId="257"/>
            <ac:cxnSpMk id="7" creationId="{639A4A47-01CA-8BD4-8659-65075373C53B}"/>
          </ac:cxnSpMkLst>
        </pc:cxnChg>
        <pc:cxnChg chg="add mod">
          <ac:chgData name="Mohsen Amini Salehi" userId="" providerId="" clId="Web-{00F0B5C7-6CEB-4625-9881-157689E4D7F8}" dt="2023-09-28T04:41:48.987" v="82" actId="1076"/>
          <ac:cxnSpMkLst>
            <pc:docMk/>
            <pc:sldMk cId="0" sldId="257"/>
            <ac:cxnSpMk id="8" creationId="{4AACC35E-F9F0-F767-AA7B-8D27C6D4C7D7}"/>
          </ac:cxnSpMkLst>
        </pc:cxnChg>
        <pc:cxnChg chg="add mod">
          <ac:chgData name="Mohsen Amini Salehi" userId="" providerId="" clId="Web-{00F0B5C7-6CEB-4625-9881-157689E4D7F8}" dt="2023-09-28T04:41:54.034" v="84" actId="1076"/>
          <ac:cxnSpMkLst>
            <pc:docMk/>
            <pc:sldMk cId="0" sldId="257"/>
            <ac:cxnSpMk id="9" creationId="{5D7F7744-7DE8-6016-FA72-255DFC6E5127}"/>
          </ac:cxnSpMkLst>
        </pc:cxnChg>
      </pc:sldChg>
    </pc:docChg>
  </pc:docChgLst>
</pc:chgInfo>
</file>

<file path=ppt/media/image1.png>
</file>

<file path=ppt/media/image16.png>
</file>

<file path=ppt/media/image17.png>
</file>

<file path=ppt/media/image18.png>
</file>

<file path=ppt/media/image19.png>
</file>

<file path=ppt/media/image2.svg>
</file>

<file path=ppt/media/image20.png>
</file>

<file path=ppt/media/image21.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2" name="Shape 72"/>
          <p:cNvSpPr>
            <a:spLocks noGrp="1" noRot="1" noChangeAspect="1"/>
          </p:cNvSpPr>
          <p:nvPr>
            <p:ph type="sldImg"/>
          </p:nvPr>
        </p:nvSpPr>
        <p:spPr>
          <a:xfrm>
            <a:off x="1143000" y="685800"/>
            <a:ext cx="4572000" cy="3429000"/>
          </a:xfrm>
          <a:prstGeom prst="rect">
            <a:avLst/>
          </a:prstGeom>
        </p:spPr>
        <p:txBody>
          <a:bodyPr/>
          <a:lstStyle/>
          <a:p>
            <a:endParaRPr/>
          </a:p>
        </p:txBody>
      </p:sp>
      <p:sp>
        <p:nvSpPr>
          <p:cNvPr id="73" name="Shape 7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spTree>
      <p:nvGrpSpPr>
        <p:cNvPr id="1" name=""/>
        <p:cNvGrpSpPr/>
        <p:nvPr/>
      </p:nvGrpSpPr>
      <p:grpSpPr>
        <a:xfrm>
          <a:off x="0" y="0"/>
          <a:ext cx="0" cy="0"/>
          <a:chOff x="0" y="0"/>
          <a:chExt cx="0" cy="0"/>
        </a:xfrm>
      </p:grpSpPr>
      <p:sp>
        <p:nvSpPr>
          <p:cNvPr id="13" name="Title Text"/>
          <p:cNvSpPr txBox="1">
            <a:spLocks noGrp="1"/>
          </p:cNvSpPr>
          <p:nvPr>
            <p:ph type="title"/>
          </p:nvPr>
        </p:nvSpPr>
        <p:spPr>
          <a:xfrm>
            <a:off x="1321147" y="3241178"/>
            <a:ext cx="10362506" cy="1076822"/>
          </a:xfrm>
          <a:prstGeom prst="rect">
            <a:avLst/>
          </a:prstGeom>
        </p:spPr>
        <p:txBody>
          <a:bodyPr anchor="b"/>
          <a:lstStyle>
            <a:lvl1pPr>
              <a:defRPr sz="5600"/>
            </a:lvl1pPr>
          </a:lstStyle>
          <a:p>
            <a:r>
              <a:t>Title Text</a:t>
            </a:r>
          </a:p>
        </p:txBody>
      </p:sp>
      <p:sp>
        <p:nvSpPr>
          <p:cNvPr id="14" name="© Ian Sommerville 2018"/>
          <p:cNvSpPr txBox="1"/>
          <p:nvPr/>
        </p:nvSpPr>
        <p:spPr>
          <a:xfrm>
            <a:off x="5609803" y="9245600"/>
            <a:ext cx="1785194"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p>
        </p:txBody>
      </p:sp>
      <p:sp>
        <p:nvSpPr>
          <p:cNvPr id="15" name="Slide Number"/>
          <p:cNvSpPr txBox="1">
            <a:spLocks noGrp="1"/>
          </p:cNvSpPr>
          <p:nvPr>
            <p:ph type="sldNum" sz="quarter" idx="2"/>
          </p:nvPr>
        </p:nvSpPr>
        <p:spPr>
          <a:xfrm>
            <a:off x="6212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Title Text"/>
          <p:cNvSpPr txBox="1">
            <a:spLocks noGrp="1"/>
          </p:cNvSpPr>
          <p:nvPr>
            <p:ph type="title"/>
          </p:nvPr>
        </p:nvSpPr>
        <p:spPr>
          <a:prstGeom prst="rect">
            <a:avLst/>
          </a:prstGeom>
        </p:spPr>
        <p:txBody>
          <a:body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able master">
    <p:spTree>
      <p:nvGrpSpPr>
        <p:cNvPr id="1" name=""/>
        <p:cNvGrpSpPr/>
        <p:nvPr/>
      </p:nvGrpSpPr>
      <p:grpSpPr>
        <a:xfrm>
          <a:off x="0" y="0"/>
          <a:ext cx="0" cy="0"/>
          <a:chOff x="0" y="0"/>
          <a:chExt cx="0" cy="0"/>
        </a:xfrm>
      </p:grpSpPr>
      <p:sp>
        <p:nvSpPr>
          <p:cNvPr id="31" name="Body Level One…"/>
          <p:cNvSpPr txBox="1">
            <a:spLocks noGrp="1"/>
          </p:cNvSpPr>
          <p:nvPr>
            <p:ph type="body" idx="1"/>
          </p:nvPr>
        </p:nvSpPr>
        <p:spPr>
          <a:xfrm>
            <a:off x="952500" y="1270000"/>
            <a:ext cx="11099800" cy="7213600"/>
          </a:xfrm>
          <a:prstGeom prst="rect">
            <a:avLst/>
          </a:prstGeom>
        </p:spPr>
        <p:txBody>
          <a:bodyPr/>
          <a:lstStyle>
            <a:lvl1pPr marL="0" indent="0">
              <a:buSzTx/>
              <a:buNone/>
              <a:defRPr sz="2400"/>
            </a:lvl1pPr>
            <a:lvl2pPr>
              <a:spcBef>
                <a:spcPts val="2000"/>
              </a:spcBef>
              <a:defRPr sz="2200"/>
            </a:lvl2pPr>
          </a:lstStyle>
          <a:p>
            <a:r>
              <a:t>Body Level One</a:t>
            </a:r>
          </a:p>
          <a:p>
            <a:pPr lvl="1"/>
            <a:r>
              <a:t>Body Level Two</a:t>
            </a:r>
          </a:p>
          <a:p>
            <a:pPr lvl="2"/>
            <a:r>
              <a:t>Body Level Three</a:t>
            </a:r>
          </a:p>
          <a:p>
            <a:pPr lvl="3"/>
            <a:r>
              <a:t>Body Level Four</a:t>
            </a:r>
          </a:p>
          <a:p>
            <a:pPr lvl="4"/>
            <a:r>
              <a:t>Body Level Five</a:t>
            </a:r>
          </a:p>
        </p:txBody>
      </p:sp>
      <p:sp>
        <p:nvSpPr>
          <p:cNvPr id="32" name="Title Text"/>
          <p:cNvSpPr txBox="1">
            <a:spLocks noGrp="1"/>
          </p:cNvSpPr>
          <p:nvPr>
            <p:ph type="title"/>
          </p:nvPr>
        </p:nvSpPr>
        <p:spPr>
          <a:xfrm>
            <a:off x="952500" y="342900"/>
            <a:ext cx="11099800" cy="678558"/>
          </a:xfrm>
          <a:prstGeom prst="rect">
            <a:avLst/>
          </a:prstGeom>
        </p:spPr>
        <p:txBody>
          <a:bodyPr anchor="ctr"/>
          <a:lstStyle>
            <a:lvl1pPr algn="l">
              <a:defRPr sz="2000">
                <a:solidFill>
                  <a:srgbClr val="000000"/>
                </a:solidFill>
              </a:defRPr>
            </a:lvl1pPr>
          </a:lstStyle>
          <a:p>
            <a:r>
              <a:t>Title Text</a:t>
            </a:r>
          </a:p>
        </p:txBody>
      </p:sp>
      <p:sp>
        <p:nvSpPr>
          <p:cNvPr id="33"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p>
        </p:txBody>
      </p:sp>
      <p:sp>
        <p:nvSpPr>
          <p:cNvPr id="34" name="DevOps and Code Management"/>
          <p:cNvSpPr txBox="1"/>
          <p:nvPr/>
        </p:nvSpPr>
        <p:spPr>
          <a:xfrm>
            <a:off x="370110" y="9245600"/>
            <a:ext cx="2299991"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stStyle>
          <a:p>
            <a:r>
              <a:t>DevOps and Code Management</a:t>
            </a:r>
          </a:p>
        </p:txBody>
      </p:sp>
      <p:sp>
        <p:nvSpPr>
          <p:cNvPr id="35" name="Slide Number"/>
          <p:cNvSpPr txBox="1">
            <a:spLocks noGrp="1"/>
          </p:cNvSpPr>
          <p:nvPr>
            <p:ph type="sldNum" sz="quarter" idx="2"/>
          </p:nvPr>
        </p:nvSpPr>
        <p:spPr>
          <a:xfrm>
            <a:off x="12308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Figure master ">
    <p:spTree>
      <p:nvGrpSpPr>
        <p:cNvPr id="1" name=""/>
        <p:cNvGrpSpPr/>
        <p:nvPr/>
      </p:nvGrpSpPr>
      <p:grpSpPr>
        <a:xfrm>
          <a:off x="0" y="0"/>
          <a:ext cx="0" cy="0"/>
          <a:chOff x="0" y="0"/>
          <a:chExt cx="0" cy="0"/>
        </a:xfrm>
      </p:grpSpPr>
      <p:sp>
        <p:nvSpPr>
          <p:cNvPr id="42" name="Body Level One…"/>
          <p:cNvSpPr txBox="1">
            <a:spLocks noGrp="1"/>
          </p:cNvSpPr>
          <p:nvPr>
            <p:ph type="body" idx="1"/>
          </p:nvPr>
        </p:nvSpPr>
        <p:spPr>
          <a:xfrm>
            <a:off x="952500" y="1270000"/>
            <a:ext cx="11099800" cy="7213600"/>
          </a:xfrm>
          <a:prstGeom prst="rect">
            <a:avLst/>
          </a:prstGeom>
        </p:spPr>
        <p:txBody>
          <a:bodyPr/>
          <a:lstStyle>
            <a:lvl1pPr marL="0" indent="0">
              <a:buSzTx/>
              <a:buNone/>
            </a:lvl1pPr>
            <a:lvl2pPr>
              <a:defRPr sz="2800"/>
            </a:lvl2pPr>
          </a:lstStyle>
          <a:p>
            <a:r>
              <a:t>Body Level One</a:t>
            </a:r>
          </a:p>
          <a:p>
            <a:pPr lvl="1"/>
            <a:r>
              <a:t>Body Level Two</a:t>
            </a:r>
          </a:p>
          <a:p>
            <a:pPr lvl="2"/>
            <a:r>
              <a:t>Body Level Three</a:t>
            </a:r>
          </a:p>
          <a:p>
            <a:pPr lvl="3"/>
            <a:r>
              <a:t>Body Level Four</a:t>
            </a:r>
          </a:p>
          <a:p>
            <a:pPr lvl="4"/>
            <a:r>
              <a:t>Body Level Five</a:t>
            </a:r>
          </a:p>
        </p:txBody>
      </p:sp>
      <p:sp>
        <p:nvSpPr>
          <p:cNvPr id="43" name="Title Text"/>
          <p:cNvSpPr txBox="1">
            <a:spLocks noGrp="1"/>
          </p:cNvSpPr>
          <p:nvPr>
            <p:ph type="title"/>
          </p:nvPr>
        </p:nvSpPr>
        <p:spPr>
          <a:xfrm>
            <a:off x="952500" y="342900"/>
            <a:ext cx="11099800" cy="678558"/>
          </a:xfrm>
          <a:prstGeom prst="rect">
            <a:avLst/>
          </a:prstGeom>
        </p:spPr>
        <p:txBody>
          <a:bodyPr anchor="ctr"/>
          <a:lstStyle>
            <a:lvl1pPr algn="l">
              <a:defRPr sz="2000">
                <a:solidFill>
                  <a:srgbClr val="000000"/>
                </a:solidFill>
              </a:defRPr>
            </a:lvl1pPr>
          </a:lstStyle>
          <a:p>
            <a:r>
              <a:t>Title Text</a:t>
            </a:r>
          </a:p>
        </p:txBody>
      </p:sp>
      <p:sp>
        <p:nvSpPr>
          <p:cNvPr id="44"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r>
              <a:rPr>
                <a:solidFill>
                  <a:srgbClr val="0096FF"/>
                </a:solidFill>
              </a:rPr>
              <a:t>:</a:t>
            </a:r>
          </a:p>
        </p:txBody>
      </p:sp>
      <p:sp>
        <p:nvSpPr>
          <p:cNvPr id="45" name="DevOps and Code Management"/>
          <p:cNvSpPr txBox="1"/>
          <p:nvPr/>
        </p:nvSpPr>
        <p:spPr>
          <a:xfrm>
            <a:off x="370110" y="9245600"/>
            <a:ext cx="2299991"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stStyle>
          <a:p>
            <a:r>
              <a:t>DevOps and Code Management</a:t>
            </a:r>
          </a:p>
        </p:txBody>
      </p:sp>
      <p:sp>
        <p:nvSpPr>
          <p:cNvPr id="46" name="Slide Number"/>
          <p:cNvSpPr txBox="1">
            <a:spLocks noGrp="1"/>
          </p:cNvSpPr>
          <p:nvPr>
            <p:ph type="sldNum" sz="quarter" idx="2"/>
          </p:nvPr>
        </p:nvSpPr>
        <p:spPr>
          <a:xfrm>
            <a:off x="12308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Program">
    <p:spTree>
      <p:nvGrpSpPr>
        <p:cNvPr id="1" name=""/>
        <p:cNvGrpSpPr/>
        <p:nvPr/>
      </p:nvGrpSpPr>
      <p:grpSpPr>
        <a:xfrm>
          <a:off x="0" y="0"/>
          <a:ext cx="0" cy="0"/>
          <a:chOff x="0" y="0"/>
          <a:chExt cx="0" cy="0"/>
        </a:xfrm>
      </p:grpSpPr>
      <p:sp>
        <p:nvSpPr>
          <p:cNvPr id="53" name="Body Level One…"/>
          <p:cNvSpPr txBox="1">
            <a:spLocks noGrp="1"/>
          </p:cNvSpPr>
          <p:nvPr>
            <p:ph type="body" idx="1"/>
          </p:nvPr>
        </p:nvSpPr>
        <p:spPr>
          <a:xfrm>
            <a:off x="88900" y="0"/>
            <a:ext cx="12827000" cy="9040218"/>
          </a:xfrm>
          <a:prstGeom prst="rect">
            <a:avLst/>
          </a:prstGeom>
        </p:spPr>
        <p:txBody>
          <a:bodyPr/>
          <a:lstStyle>
            <a:lvl1pPr marL="0" indent="0">
              <a:spcBef>
                <a:spcPts val="500"/>
              </a:spcBef>
              <a:buSzTx/>
              <a:buNone/>
              <a:defRPr sz="2400"/>
            </a:lvl1pPr>
            <a:lvl2pPr marL="0" indent="0">
              <a:spcBef>
                <a:spcPts val="2000"/>
              </a:spcBef>
              <a:buSzTx/>
              <a:buNone/>
            </a:lvl2pPr>
            <a:lvl3pPr marL="1203157" indent="-288757">
              <a:spcBef>
                <a:spcPts val="2000"/>
              </a:spcBef>
              <a:defRPr sz="2400"/>
            </a:lvl3pPr>
            <a:lvl4pPr marL="1660357" indent="-288757">
              <a:spcBef>
                <a:spcPts val="2000"/>
              </a:spcBef>
              <a:defRPr sz="2400"/>
            </a:lvl4pPr>
            <a:lvl5pPr marL="2117557" indent="-288757">
              <a:spcBef>
                <a:spcPts val="2000"/>
              </a:spcBef>
              <a:defRPr sz="2400"/>
            </a:lvl5pPr>
          </a:lstStyle>
          <a:p>
            <a:r>
              <a:t>Body Level One</a:t>
            </a:r>
          </a:p>
          <a:p>
            <a:pPr lvl="1"/>
            <a:r>
              <a:t>Body Level Two</a:t>
            </a:r>
          </a:p>
          <a:p>
            <a:pPr lvl="2"/>
            <a:r>
              <a:t>Body Level Three</a:t>
            </a:r>
          </a:p>
          <a:p>
            <a:pPr lvl="3"/>
            <a:r>
              <a:t>Body Level Four</a:t>
            </a:r>
          </a:p>
          <a:p>
            <a:pPr lvl="4"/>
            <a:r>
              <a:t>Body Level Five</a:t>
            </a:r>
          </a:p>
        </p:txBody>
      </p:sp>
      <p:sp>
        <p:nvSpPr>
          <p:cNvPr id="54" name="Slide Number"/>
          <p:cNvSpPr txBox="1">
            <a:spLocks noGrp="1"/>
          </p:cNvSpPr>
          <p:nvPr>
            <p:ph type="sldNum" sz="quarter" idx="2"/>
          </p:nvPr>
        </p:nvSpPr>
        <p:spPr>
          <a:xfrm>
            <a:off x="11963794" y="9245600"/>
            <a:ext cx="365180" cy="279400"/>
          </a:xfrm>
          <a:prstGeom prst="rect">
            <a:avLst/>
          </a:prstGeom>
        </p:spPr>
        <p:txBody>
          <a:bodyPr wrap="square"/>
          <a:lstStyle/>
          <a:p>
            <a:fld id="{86CB4B4D-7CA3-9044-876B-883B54F8677D}" type="slidenum">
              <a:t>‹#›</a:t>
            </a:fld>
            <a:endParaRPr/>
          </a:p>
        </p:txBody>
      </p:sp>
      <p:sp>
        <p:nvSpPr>
          <p:cNvPr id="55"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a:t>
            </a:r>
            <a:r>
              <a:rPr>
                <a:solidFill>
                  <a:srgbClr val="0096FF"/>
                </a:solidFill>
              </a:rPr>
              <a:t>© Ian Sommerville 2018:</a:t>
            </a:r>
          </a:p>
        </p:txBody>
      </p:sp>
      <p:sp>
        <p:nvSpPr>
          <p:cNvPr id="56" name="DevOps and Code Management"/>
          <p:cNvSpPr txBox="1"/>
          <p:nvPr/>
        </p:nvSpPr>
        <p:spPr>
          <a:xfrm>
            <a:off x="179610" y="9245600"/>
            <a:ext cx="2299991"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a:solidFill>
                  <a:srgbClr val="0096FF"/>
                </a:solidFill>
              </a:defRPr>
            </a:lvl1pPr>
          </a:lstStyle>
          <a:p>
            <a:r>
              <a:t>DevOps and Code Management</a:t>
            </a:r>
          </a:p>
        </p:txBody>
      </p:sp>
      <p:sp>
        <p:nvSpPr>
          <p:cNvPr id="57" name="Title Text"/>
          <p:cNvSpPr txBox="1">
            <a:spLocks noGrp="1"/>
          </p:cNvSpPr>
          <p:nvPr>
            <p:ph type="title"/>
          </p:nvPr>
        </p:nvSpPr>
        <p:spPr>
          <a:xfrm>
            <a:off x="9918700" y="8229600"/>
            <a:ext cx="2195761" cy="904627"/>
          </a:xfrm>
          <a:prstGeom prst="rect">
            <a:avLst/>
          </a:prstGeom>
        </p:spPr>
        <p:txBody>
          <a:bodyPr anchor="ctr"/>
          <a:lstStyle>
            <a:lvl1pPr>
              <a:defRPr sz="1600"/>
            </a:lvl1pPr>
          </a:lstStyle>
          <a:p>
            <a:r>
              <a:t>Title Text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64" name="Slide Number"/>
          <p:cNvSpPr txBox="1">
            <a:spLocks noGrp="1"/>
          </p:cNvSpPr>
          <p:nvPr>
            <p:ph type="sldNum" sz="quarter" idx="2"/>
          </p:nvPr>
        </p:nvSpPr>
        <p:spPr>
          <a:xfrm>
            <a:off x="11963794" y="9245600"/>
            <a:ext cx="365180" cy="279400"/>
          </a:xfrm>
          <a:prstGeom prst="rect">
            <a:avLst/>
          </a:prstGeom>
        </p:spPr>
        <p:txBody>
          <a:bodyPr wrap="square"/>
          <a:lstStyle/>
          <a:p>
            <a:fld id="{86CB4B4D-7CA3-9044-876B-883B54F8677D}" type="slidenum">
              <a:t>‹#›</a:t>
            </a:fld>
            <a:endParaRPr/>
          </a:p>
        </p:txBody>
      </p:sp>
      <p:sp>
        <p:nvSpPr>
          <p:cNvPr id="65"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a:t>
            </a:r>
            <a:r>
              <a:rPr>
                <a:solidFill>
                  <a:srgbClr val="0096FF"/>
                </a:solidFill>
              </a:rPr>
              <a:t>© Ian Sommerville 2018:</a:t>
            </a:r>
          </a:p>
        </p:txBody>
      </p:sp>
      <p:sp>
        <p:nvSpPr>
          <p:cNvPr id="66" name="DevOps and Code Management"/>
          <p:cNvSpPr txBox="1"/>
          <p:nvPr/>
        </p:nvSpPr>
        <p:spPr>
          <a:xfrm>
            <a:off x="179610" y="9245600"/>
            <a:ext cx="2299991"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a:solidFill>
                  <a:srgbClr val="0096FF"/>
                </a:solidFill>
              </a:defRPr>
            </a:lvl1pPr>
          </a:lstStyle>
          <a:p>
            <a:r>
              <a:t>DevOps and Code Management</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48C78-07DC-4772-9AD7-84F05DA86A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B9DFDF9-EF5E-4A26-BA6E-76402E5AC4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9027EACF-936B-4D39-816D-EF8C2C9E7DF4}"/>
              </a:ext>
            </a:extLst>
          </p:cNvPr>
          <p:cNvSpPr>
            <a:spLocks noGrp="1"/>
          </p:cNvSpPr>
          <p:nvPr>
            <p:ph type="sldNum" sz="quarter" idx="12"/>
          </p:nvPr>
        </p:nvSpPr>
        <p:spPr>
          <a:xfrm>
            <a:off x="12174907" y="9245600"/>
            <a:ext cx="290144" cy="287258"/>
          </a:xfrm>
        </p:spPr>
        <p:txBody>
          <a:bodyPr/>
          <a:lstStyle/>
          <a:p>
            <a:pPr>
              <a:defRPr/>
            </a:pPr>
            <a:fld id="{6A4D3DC4-9E7F-1C47-B729-896D53019E3D}" type="slidenum">
              <a:rPr lang="en-US" smtClean="0"/>
              <a:pPr>
                <a:defRPr/>
              </a:pPr>
              <a:t>‹#›</a:t>
            </a:fld>
            <a:endParaRPr lang="en-US"/>
          </a:p>
        </p:txBody>
      </p:sp>
    </p:spTree>
    <p:extLst>
      <p:ext uri="{BB962C8B-B14F-4D97-AF65-F5344CB8AC3E}">
        <p14:creationId xmlns:p14="http://schemas.microsoft.com/office/powerpoint/2010/main" val="1702819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sp>
        <p:nvSpPr>
          <p:cNvPr id="2" name="Body Level One…"/>
          <p:cNvSpPr txBox="1">
            <a:spLocks noGrp="1"/>
          </p:cNvSpPr>
          <p:nvPr>
            <p:ph type="body" idx="1"/>
          </p:nvPr>
        </p:nvSpPr>
        <p:spPr>
          <a:xfrm>
            <a:off x="423019" y="1658937"/>
            <a:ext cx="11857881" cy="71972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2pPr marL="914400" indent="-457200">
              <a:defRPr sz="2400"/>
            </a:lvl2pPr>
            <a:lvl3pPr marL="1447800" indent="-533400"/>
          </a:lstStyle>
          <a:p>
            <a:r>
              <a:t>Body Level One</a:t>
            </a:r>
          </a:p>
          <a:p>
            <a:pPr lvl="1"/>
            <a:r>
              <a:t>Body Level Two</a:t>
            </a:r>
          </a:p>
          <a:p>
            <a:pPr lvl="2"/>
            <a:r>
              <a:t>Body Level Three</a:t>
            </a:r>
          </a:p>
          <a:p>
            <a:pPr lvl="3"/>
            <a:r>
              <a:t>Body Level Four</a:t>
            </a:r>
          </a:p>
          <a:p>
            <a:pPr lvl="4"/>
            <a:r>
              <a:t>Body Level Five</a:t>
            </a:r>
          </a:p>
        </p:txBody>
      </p:sp>
      <p:sp>
        <p:nvSpPr>
          <p:cNvPr id="3" name="Title Text"/>
          <p:cNvSpPr txBox="1">
            <a:spLocks noGrp="1"/>
          </p:cNvSpPr>
          <p:nvPr>
            <p:ph type="title"/>
          </p:nvPr>
        </p:nvSpPr>
        <p:spPr>
          <a:xfrm>
            <a:off x="495300" y="406400"/>
            <a:ext cx="12014200" cy="1098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Title Text</a:t>
            </a:r>
          </a:p>
        </p:txBody>
      </p:sp>
      <p:sp>
        <p:nvSpPr>
          <p:cNvPr id="4"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p>
        </p:txBody>
      </p:sp>
      <p:sp>
        <p:nvSpPr>
          <p:cNvPr id="5" name="DevOps and Code Management"/>
          <p:cNvSpPr txBox="1"/>
          <p:nvPr/>
        </p:nvSpPr>
        <p:spPr>
          <a:xfrm>
            <a:off x="382810" y="9245600"/>
            <a:ext cx="2299991"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stStyle>
          <a:p>
            <a:r>
              <a:t>DevOps and Code Management</a:t>
            </a:r>
          </a:p>
        </p:txBody>
      </p:sp>
      <p:sp>
        <p:nvSpPr>
          <p:cNvPr id="6" name="Slide Number"/>
          <p:cNvSpPr txBox="1">
            <a:spLocks noGrp="1"/>
          </p:cNvSpPr>
          <p:nvPr>
            <p:ph type="sldNum" sz="quarter" idx="2"/>
          </p:nvPr>
        </p:nvSpPr>
        <p:spPr>
          <a:xfrm>
            <a:off x="12181234" y="9245600"/>
            <a:ext cx="283817" cy="279400"/>
          </a:xfrm>
          <a:prstGeom prst="rect">
            <a:avLst/>
          </a:prstGeom>
          <a:ln w="12700">
            <a:miter lim="400000"/>
          </a:ln>
        </p:spPr>
        <p:txBody>
          <a:bodyPr wrap="none" lIns="50800" tIns="50800" rIns="50800" bIns="50800">
            <a:spAutoFit/>
          </a:bodyPr>
          <a:lstStyle>
            <a:lvl1pPr algn="r">
              <a:defRPr b="1"/>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ransition spd="med"/>
  <p:txStyles>
    <p:titleStyle>
      <a:lvl1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1pPr>
      <a:lvl2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2pPr>
      <a:lvl3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3pPr>
      <a:lvl4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4pPr>
      <a:lvl5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5pPr>
      <a:lvl6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6pPr>
      <a:lvl7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7pPr>
      <a:lvl8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8pPr>
      <a:lvl9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9pPr>
    </p:titleStyle>
    <p:bodyStyle>
      <a:lvl1pPr marL="245644" marR="0" indent="-24564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1pPr>
      <a:lvl2pPr marL="7940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2pPr>
      <a:lvl3pPr marL="12512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3pPr>
      <a:lvl4pPr marL="17084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4pPr>
      <a:lvl5pPr marL="21656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5pPr>
      <a:lvl6pPr marL="26228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6pPr>
      <a:lvl7pPr marL="30800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7pPr>
      <a:lvl8pPr marL="35372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8pPr>
      <a:lvl9pPr marL="39944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9pPr>
    </p:bodyStyle>
    <p:otherStyle>
      <a:lvl1pPr marL="0" marR="0" indent="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1pPr>
      <a:lvl2pPr marL="0" marR="0" indent="2286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2pPr>
      <a:lvl3pPr marL="0" marR="0" indent="4572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3pPr>
      <a:lvl4pPr marL="0" marR="0" indent="6858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4pPr>
      <a:lvl5pPr marL="0" marR="0" indent="9144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5pPr>
      <a:lvl6pPr marL="0" marR="0" indent="11430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6pPr>
      <a:lvl7pPr marL="0" marR="0" indent="13716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7pPr>
      <a:lvl8pPr marL="0" marR="0" indent="16002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8pPr>
      <a:lvl9pPr marL="0" marR="0" indent="18288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youtube.com/watch?v=xvwBtODV0ms"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hyperlink" Target="https://www.slideshare.net/jelastic/kubernetes-and-nested-containers-enhanced-3-ps-performance-price-and-provisioning" TargetMode="External"/><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DevOps and Code Management"/>
          <p:cNvSpPr txBox="1">
            <a:spLocks noGrp="1"/>
          </p:cNvSpPr>
          <p:nvPr>
            <p:ph type="ctrTitle"/>
          </p:nvPr>
        </p:nvSpPr>
        <p:spPr>
          <a:xfrm>
            <a:off x="1498947" y="3101478"/>
            <a:ext cx="10362506" cy="1076822"/>
          </a:xfrm>
          <a:prstGeom prst="rect">
            <a:avLst/>
          </a:prstGeom>
        </p:spPr>
        <p:txBody>
          <a:bodyPr/>
          <a:lstStyle>
            <a:lvl1pPr defTabSz="560831">
              <a:defRPr sz="5376"/>
            </a:lvl1pPr>
          </a:lstStyle>
          <a:p>
            <a:r>
              <a:t>DevOps and Code Management</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Source code management, combined with automated system building, is essential for professional software engineering.…"/>
          <p:cNvSpPr txBox="1">
            <a:spLocks noGrp="1"/>
          </p:cNvSpPr>
          <p:nvPr>
            <p:ph type="body" idx="1"/>
          </p:nvPr>
        </p:nvSpPr>
        <p:spPr>
          <a:xfrm>
            <a:off x="423019" y="2005806"/>
            <a:ext cx="11857881" cy="5741988"/>
          </a:xfrm>
          <a:prstGeom prst="rect">
            <a:avLst/>
          </a:prstGeom>
        </p:spPr>
        <p:txBody>
          <a:bodyPr/>
          <a:lstStyle/>
          <a:p>
            <a:r>
              <a:rPr dirty="0"/>
              <a:t>Source code management, combined with automated system building, is essential for professional software engineering. </a:t>
            </a:r>
          </a:p>
          <a:p>
            <a:r>
              <a:rPr dirty="0"/>
              <a:t>In companies that use DevOps, a modern code management system is a fundamental requirement for ‘automating everything’. </a:t>
            </a:r>
          </a:p>
          <a:p>
            <a:r>
              <a:rPr dirty="0"/>
              <a:t>Not only does it store the project code that is ultimately deployed, it also stores all other information that is used in DevOps processes. </a:t>
            </a:r>
          </a:p>
          <a:p>
            <a:r>
              <a:rPr dirty="0"/>
              <a:t>DevOps automation and measurement tools all interact with the code management system</a:t>
            </a:r>
          </a:p>
        </p:txBody>
      </p:sp>
      <p:sp>
        <p:nvSpPr>
          <p:cNvPr id="110" name="Code management and DevOps"/>
          <p:cNvSpPr txBox="1">
            <a:spLocks noGrp="1"/>
          </p:cNvSpPr>
          <p:nvPr>
            <p:ph type="title"/>
          </p:nvPr>
        </p:nvSpPr>
        <p:spPr>
          <a:xfrm>
            <a:off x="495300" y="527100"/>
            <a:ext cx="12014200" cy="1098600"/>
          </a:xfrm>
          <a:prstGeom prst="rect">
            <a:avLst/>
          </a:prstGeom>
        </p:spPr>
        <p:txBody>
          <a:bodyPr/>
          <a:lstStyle/>
          <a:p>
            <a:r>
              <a:rPr dirty="0"/>
              <a:t>Code management and DevOps</a:t>
            </a:r>
          </a:p>
        </p:txBody>
      </p:sp>
      <p:sp>
        <p:nvSpPr>
          <p:cNvPr id="11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10</a:t>
            </a:fld>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Figure 10.3 Code management and Devops"/>
          <p:cNvSpPr txBox="1">
            <a:spLocks noGrp="1"/>
          </p:cNvSpPr>
          <p:nvPr>
            <p:ph type="title"/>
          </p:nvPr>
        </p:nvSpPr>
        <p:spPr>
          <a:prstGeom prst="rect">
            <a:avLst/>
          </a:prstGeom>
        </p:spPr>
        <p:txBody>
          <a:bodyPr>
            <a:noAutofit/>
          </a:bodyPr>
          <a:lstStyle/>
          <a:p>
            <a:pPr algn="ctr"/>
            <a:r>
              <a:rPr sz="4000" dirty="0">
                <a:solidFill>
                  <a:schemeClr val="tx1">
                    <a:lumMod val="75000"/>
                  </a:schemeClr>
                </a:solidFill>
              </a:rPr>
              <a:t>Code management and </a:t>
            </a:r>
            <a:r>
              <a:rPr lang="en-US" sz="4000" dirty="0">
                <a:solidFill>
                  <a:schemeClr val="tx1">
                    <a:lumMod val="75000"/>
                  </a:schemeClr>
                </a:solidFill>
              </a:rPr>
              <a:t>DevOps</a:t>
            </a:r>
            <a:endParaRPr sz="4000" dirty="0">
              <a:solidFill>
                <a:schemeClr val="tx1">
                  <a:lumMod val="75000"/>
                </a:schemeClr>
              </a:solidFill>
            </a:endParaRPr>
          </a:p>
        </p:txBody>
      </p:sp>
      <p:sp>
        <p:nvSpPr>
          <p:cNvPr id="114" name="Slide Number"/>
          <p:cNvSpPr txBox="1">
            <a:spLocks noGrp="1"/>
          </p:cNvSpPr>
          <p:nvPr>
            <p:ph type="sldNum" sz="quarter" idx="2"/>
          </p:nvPr>
        </p:nvSpPr>
        <p:spPr>
          <a:xfrm>
            <a:off x="12316569" y="9245600"/>
            <a:ext cx="275482"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11</a:t>
            </a:fld>
            <a:endParaRPr/>
          </a:p>
        </p:txBody>
      </p:sp>
      <p:pic>
        <p:nvPicPr>
          <p:cNvPr id="5" name="Picture 4">
            <a:extLst>
              <a:ext uri="{FF2B5EF4-FFF2-40B4-BE49-F238E27FC236}">
                <a16:creationId xmlns:a16="http://schemas.microsoft.com/office/drawing/2014/main" id="{7F99FF15-11DB-8E48-A408-4134F764839A}"/>
              </a:ext>
            </a:extLst>
          </p:cNvPr>
          <p:cNvPicPr>
            <a:picLocks noChangeAspect="1"/>
          </p:cNvPicPr>
          <p:nvPr/>
        </p:nvPicPr>
        <p:blipFill rotWithShape="1">
          <a:blip r:embed="rId2">
            <a:extLst>
              <a:ext uri="{28A0092B-C50C-407E-A947-70E740481C1C}">
                <a14:useLocalDpi xmlns:a14="http://schemas.microsoft.com/office/drawing/2010/main" val="0"/>
              </a:ext>
            </a:extLst>
          </a:blip>
          <a:srcRect l="6361" t="8539" r="8310" b="45912"/>
          <a:stretch/>
        </p:blipFill>
        <p:spPr>
          <a:xfrm>
            <a:off x="1143416" y="1244184"/>
            <a:ext cx="10717968" cy="7767724"/>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Code management systems provide a set of features that support four general areas:…"/>
          <p:cNvSpPr txBox="1">
            <a:spLocks noGrp="1"/>
          </p:cNvSpPr>
          <p:nvPr>
            <p:ph type="body" idx="1"/>
          </p:nvPr>
        </p:nvSpPr>
        <p:spPr>
          <a:xfrm>
            <a:off x="661889" y="1658937"/>
            <a:ext cx="11857881" cy="7197230"/>
          </a:xfrm>
          <a:prstGeom prst="rect">
            <a:avLst/>
          </a:prstGeom>
        </p:spPr>
        <p:txBody>
          <a:bodyPr/>
          <a:lstStyle/>
          <a:p>
            <a:r>
              <a:rPr dirty="0"/>
              <a:t>Code management systems provide features that support four areas:</a:t>
            </a:r>
          </a:p>
          <a:p>
            <a:pPr lvl="1"/>
            <a:r>
              <a:rPr b="1" dirty="0"/>
              <a:t>Code transfer</a:t>
            </a:r>
            <a:r>
              <a:rPr dirty="0"/>
              <a:t> Developers take code into their personal file store to work on it then return it to the shared code management system.</a:t>
            </a:r>
          </a:p>
          <a:p>
            <a:pPr lvl="1"/>
            <a:r>
              <a:rPr b="1" dirty="0"/>
              <a:t>Version storage and retrieval</a:t>
            </a:r>
            <a:r>
              <a:rPr dirty="0"/>
              <a:t> Files may be stored in several different versions and specific versions of these files can be retrieved.</a:t>
            </a:r>
          </a:p>
          <a:p>
            <a:pPr lvl="1"/>
            <a:r>
              <a:rPr b="1" dirty="0"/>
              <a:t>Merging and branching</a:t>
            </a:r>
            <a:r>
              <a:rPr dirty="0"/>
              <a:t> Parallel development branches may be created for concurrent working. Changes made by developers in different branches may be merged.</a:t>
            </a:r>
          </a:p>
          <a:p>
            <a:pPr lvl="1"/>
            <a:r>
              <a:rPr b="1" dirty="0"/>
              <a:t>Version information</a:t>
            </a:r>
            <a:r>
              <a:rPr lang="en-US" b="1" dirty="0"/>
              <a:t>.</a:t>
            </a:r>
            <a:r>
              <a:rPr dirty="0"/>
              <a:t> </a:t>
            </a:r>
            <a:r>
              <a:rPr dirty="0" err="1"/>
              <a:t>Information</a:t>
            </a:r>
            <a:r>
              <a:rPr dirty="0"/>
              <a:t> about different versions maintained in the system may be stored and retrieved</a:t>
            </a:r>
          </a:p>
        </p:txBody>
      </p:sp>
      <p:sp>
        <p:nvSpPr>
          <p:cNvPr id="118" name="Code management fundamentals"/>
          <p:cNvSpPr txBox="1">
            <a:spLocks noGrp="1"/>
          </p:cNvSpPr>
          <p:nvPr>
            <p:ph type="title"/>
          </p:nvPr>
        </p:nvSpPr>
        <p:spPr>
          <a:prstGeom prst="rect">
            <a:avLst/>
          </a:prstGeom>
        </p:spPr>
        <p:txBody>
          <a:bodyPr/>
          <a:lstStyle/>
          <a:p>
            <a:r>
              <a:t>Code management fundamentals</a:t>
            </a:r>
          </a:p>
        </p:txBody>
      </p:sp>
      <p:sp>
        <p:nvSpPr>
          <p:cNvPr id="11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12</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All source code management systems have the general form shown in Figure 10.3. with a shared repository and a set of features to manage the files in that repository:…"/>
          <p:cNvSpPr txBox="1">
            <a:spLocks noGrp="1"/>
          </p:cNvSpPr>
          <p:nvPr>
            <p:ph type="body" idx="1"/>
          </p:nvPr>
        </p:nvSpPr>
        <p:spPr>
          <a:prstGeom prst="rect">
            <a:avLst/>
          </a:prstGeom>
        </p:spPr>
        <p:txBody>
          <a:bodyPr lIns="50800" tIns="50800" rIns="50800" bIns="50800" anchor="t">
            <a:normAutofit/>
          </a:bodyPr>
          <a:lstStyle/>
          <a:p>
            <a:r>
              <a:rPr lang="en-US" dirty="0"/>
              <a:t>S</a:t>
            </a:r>
            <a:r>
              <a:rPr dirty="0"/>
              <a:t>ource code management systems </a:t>
            </a:r>
            <a:r>
              <a:rPr lang="en-US" dirty="0"/>
              <a:t>provide</a:t>
            </a:r>
            <a:r>
              <a:rPr dirty="0"/>
              <a:t> a shared repository and a set of features to manage the files in that repository:</a:t>
            </a:r>
          </a:p>
          <a:p>
            <a:pPr lvl="1">
              <a:spcBef>
                <a:spcPts val="600"/>
              </a:spcBef>
            </a:pPr>
            <a:r>
              <a:rPr dirty="0"/>
              <a:t>All source code files and file versions are stored in the repository, as are other </a:t>
            </a:r>
            <a:r>
              <a:rPr lang="en-US" dirty="0"/>
              <a:t>artifacts </a:t>
            </a:r>
            <a:r>
              <a:rPr dirty="0"/>
              <a:t>such as configuration files, build scripts,</a:t>
            </a:r>
            <a:r>
              <a:rPr lang="en-US" dirty="0"/>
              <a:t> and</a:t>
            </a:r>
            <a:r>
              <a:rPr dirty="0"/>
              <a:t> shared libraries</a:t>
            </a:r>
            <a:r>
              <a:rPr lang="en-US" dirty="0"/>
              <a:t> </a:t>
            </a:r>
          </a:p>
          <a:p>
            <a:pPr lvl="1"/>
            <a:r>
              <a:rPr lang="en-US" dirty="0"/>
              <a:t>R</a:t>
            </a:r>
            <a:r>
              <a:rPr dirty="0"/>
              <a:t>epository includes a database about the stored files</a:t>
            </a:r>
            <a:r>
              <a:rPr lang="en-US" dirty="0"/>
              <a:t>:</a:t>
            </a:r>
            <a:r>
              <a:rPr dirty="0"/>
              <a:t> </a:t>
            </a:r>
            <a:r>
              <a:rPr lang="en-US" dirty="0"/>
              <a:t>e.g.,</a:t>
            </a:r>
            <a:r>
              <a:rPr dirty="0"/>
              <a:t> version information, who has changed the files, what changes were made at what times</a:t>
            </a:r>
            <a:r>
              <a:rPr lang="en-US" dirty="0"/>
              <a:t>…</a:t>
            </a:r>
            <a:endParaRPr dirty="0"/>
          </a:p>
          <a:p>
            <a:r>
              <a:rPr dirty="0"/>
              <a:t>Files can be transferred to and from the repository and information about the different versions of files and their relationships may be updated. </a:t>
            </a:r>
          </a:p>
          <a:p>
            <a:pPr lvl="1">
              <a:spcBef>
                <a:spcPts val="600"/>
              </a:spcBef>
            </a:pPr>
            <a:r>
              <a:rPr dirty="0"/>
              <a:t>Specific versions of files and information about these versions can always be retrieved from the repository</a:t>
            </a:r>
          </a:p>
        </p:txBody>
      </p:sp>
      <p:sp>
        <p:nvSpPr>
          <p:cNvPr id="122" name="Code repository"/>
          <p:cNvSpPr txBox="1">
            <a:spLocks noGrp="1"/>
          </p:cNvSpPr>
          <p:nvPr>
            <p:ph type="title"/>
          </p:nvPr>
        </p:nvSpPr>
        <p:spPr>
          <a:prstGeom prst="rect">
            <a:avLst/>
          </a:prstGeom>
        </p:spPr>
        <p:txBody>
          <a:bodyPr/>
          <a:lstStyle/>
          <a:p>
            <a:r>
              <a:t>Code repository</a:t>
            </a:r>
          </a:p>
        </p:txBody>
      </p:sp>
      <p:sp>
        <p:nvSpPr>
          <p:cNvPr id="12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13</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1">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Version and release identification Managed versions of a code file are uniquely identified when they are submitted to the system and can be retrieved using their identifier and other file attributes.…"/>
          <p:cNvSpPr txBox="1">
            <a:spLocks noGrp="1"/>
          </p:cNvSpPr>
          <p:nvPr>
            <p:ph type="body" idx="1"/>
          </p:nvPr>
        </p:nvSpPr>
        <p:spPr>
          <a:xfrm>
            <a:off x="952500" y="1655763"/>
            <a:ext cx="11099800" cy="7213600"/>
          </a:xfrm>
          <a:prstGeom prst="rect">
            <a:avLst/>
          </a:prstGeom>
        </p:spPr>
        <p:txBody>
          <a:bodyPr/>
          <a:lstStyle/>
          <a:p>
            <a:pPr defTabSz="549148">
              <a:spcBef>
                <a:spcPts val="2800"/>
              </a:spcBef>
              <a:defRPr sz="2256"/>
            </a:pPr>
            <a:r>
              <a:rPr b="1" i="1" dirty="0"/>
              <a:t>Version and release identification</a:t>
            </a:r>
            <a:br>
              <a:rPr dirty="0"/>
            </a:br>
            <a:r>
              <a:rPr dirty="0"/>
              <a:t>Managed versions of a code file are uniquely identified when they are submitted to the system and can be retrieved using their identifier and other file attributes.</a:t>
            </a:r>
          </a:p>
          <a:p>
            <a:pPr defTabSz="549148">
              <a:spcBef>
                <a:spcPts val="2800"/>
              </a:spcBef>
              <a:defRPr sz="2256"/>
            </a:pPr>
            <a:r>
              <a:rPr b="1" i="1" dirty="0"/>
              <a:t>Change history recording</a:t>
            </a:r>
            <a:br>
              <a:rPr dirty="0"/>
            </a:br>
            <a:r>
              <a:rPr dirty="0"/>
              <a:t>The reasons why changes to a code file have been made are recorded and maintained.  </a:t>
            </a:r>
          </a:p>
          <a:p>
            <a:pPr defTabSz="549148">
              <a:spcBef>
                <a:spcPts val="2800"/>
              </a:spcBef>
              <a:defRPr sz="2256"/>
            </a:pPr>
            <a:r>
              <a:rPr b="1" i="1" dirty="0"/>
              <a:t>Independent development</a:t>
            </a:r>
            <a:br>
              <a:rPr dirty="0"/>
            </a:br>
            <a:r>
              <a:rPr dirty="0"/>
              <a:t>Several developers can work on the same code file at the same time. When this is submitted to the code management system, a new version is created so that files are never overwritten by later changes.</a:t>
            </a:r>
          </a:p>
          <a:p>
            <a:pPr defTabSz="549148">
              <a:spcBef>
                <a:spcPts val="2800"/>
              </a:spcBef>
              <a:defRPr sz="2256"/>
            </a:pPr>
            <a:r>
              <a:rPr b="1" i="1" dirty="0"/>
              <a:t>Storage management</a:t>
            </a:r>
            <a:br>
              <a:rPr dirty="0"/>
            </a:br>
            <a:r>
              <a:rPr dirty="0"/>
              <a:t>The code management system includes efficient storage mechanisms so that it doesn’t keep multiple copies of files that have only small differences.</a:t>
            </a:r>
          </a:p>
        </p:txBody>
      </p:sp>
      <p:sp>
        <p:nvSpPr>
          <p:cNvPr id="126" name="Table 10.4 Features of code management systems"/>
          <p:cNvSpPr txBox="1">
            <a:spLocks noGrp="1"/>
          </p:cNvSpPr>
          <p:nvPr>
            <p:ph type="title"/>
          </p:nvPr>
        </p:nvSpPr>
        <p:spPr>
          <a:prstGeom prst="rect">
            <a:avLst/>
          </a:prstGeom>
        </p:spPr>
        <p:txBody>
          <a:bodyPr>
            <a:noAutofit/>
          </a:bodyPr>
          <a:lstStyle/>
          <a:p>
            <a:pPr algn="ctr"/>
            <a:r>
              <a:rPr sz="4000" dirty="0">
                <a:solidFill>
                  <a:schemeClr val="tx1">
                    <a:lumMod val="75000"/>
                  </a:schemeClr>
                </a:solidFill>
              </a:rPr>
              <a:t>Features of code management systems</a:t>
            </a:r>
          </a:p>
        </p:txBody>
      </p:sp>
      <p:sp>
        <p:nvSpPr>
          <p:cNvPr id="12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14</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In 2005, Linus Torvalds, the developer of Linux, revolutionized source code management by developing a distributed version control system (DVCS) called Git to manage the code of the Linux kernel.…"/>
          <p:cNvSpPr txBox="1">
            <a:spLocks noGrp="1"/>
          </p:cNvSpPr>
          <p:nvPr>
            <p:ph type="body" idx="1"/>
          </p:nvPr>
        </p:nvSpPr>
        <p:spPr>
          <a:prstGeom prst="rect">
            <a:avLst/>
          </a:prstGeom>
        </p:spPr>
        <p:txBody>
          <a:bodyPr/>
          <a:lstStyle/>
          <a:p>
            <a:r>
              <a:rPr dirty="0"/>
              <a:t>In 2005, Linus Torvalds, the developer of Linux, revolutionized source code management by developing a distributed version control system (DVCS) called Git to manage the code of the Linux kernel. </a:t>
            </a:r>
          </a:p>
          <a:p>
            <a:endParaRPr lang="en-US" dirty="0"/>
          </a:p>
          <a:p>
            <a:r>
              <a:rPr dirty="0"/>
              <a:t>This was to </a:t>
            </a:r>
            <a:r>
              <a:rPr lang="en-US" dirty="0"/>
              <a:t>manage</a:t>
            </a:r>
            <a:r>
              <a:rPr dirty="0"/>
              <a:t> open</a:t>
            </a:r>
            <a:r>
              <a:rPr lang="en-US" dirty="0"/>
              <a:t>-</a:t>
            </a:r>
            <a:r>
              <a:rPr dirty="0"/>
              <a:t>source </a:t>
            </a:r>
            <a:r>
              <a:rPr lang="en-US" dirty="0"/>
              <a:t>projects</a:t>
            </a:r>
            <a:r>
              <a:rPr dirty="0"/>
              <a:t>. </a:t>
            </a:r>
            <a:endParaRPr lang="en-US" dirty="0"/>
          </a:p>
          <a:p>
            <a:pPr lvl="1">
              <a:spcBef>
                <a:spcPts val="600"/>
              </a:spcBef>
            </a:pPr>
            <a:r>
              <a:rPr dirty="0"/>
              <a:t>It took advantage of the fact that storage costs had fallen to such an extent that most users did not have to be concerned with local storage management. </a:t>
            </a:r>
          </a:p>
          <a:p>
            <a:endParaRPr lang="en-US" dirty="0"/>
          </a:p>
          <a:p>
            <a:r>
              <a:rPr dirty="0"/>
              <a:t>Git maintains a clone of the repository on every user’s computer </a:t>
            </a:r>
          </a:p>
        </p:txBody>
      </p:sp>
      <p:sp>
        <p:nvSpPr>
          <p:cNvPr id="130" name="Git"/>
          <p:cNvSpPr txBox="1">
            <a:spLocks noGrp="1"/>
          </p:cNvSpPr>
          <p:nvPr>
            <p:ph type="title"/>
          </p:nvPr>
        </p:nvSpPr>
        <p:spPr>
          <a:prstGeom prst="rect">
            <a:avLst/>
          </a:prstGeom>
        </p:spPr>
        <p:txBody>
          <a:bodyPr/>
          <a:lstStyle/>
          <a:p>
            <a:r>
              <a:t>Git</a:t>
            </a:r>
          </a:p>
        </p:txBody>
      </p:sp>
      <p:sp>
        <p:nvSpPr>
          <p:cNvPr id="13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15</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9">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9">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5928DBD-7568-8117-125C-C0288BF5E323}"/>
              </a:ext>
            </a:extLst>
          </p:cNvPr>
          <p:cNvSpPr>
            <a:spLocks noGrp="1"/>
          </p:cNvSpPr>
          <p:nvPr>
            <p:ph type="title"/>
          </p:nvPr>
        </p:nvSpPr>
        <p:spPr/>
        <p:txBody>
          <a:bodyPr/>
          <a:lstStyle/>
          <a:p>
            <a:r>
              <a:rPr lang="en-US" dirty="0"/>
              <a:t>Git Basics</a:t>
            </a:r>
          </a:p>
        </p:txBody>
      </p:sp>
      <p:pic>
        <p:nvPicPr>
          <p:cNvPr id="5" name="Picture 4">
            <a:extLst>
              <a:ext uri="{FF2B5EF4-FFF2-40B4-BE49-F238E27FC236}">
                <a16:creationId xmlns:a16="http://schemas.microsoft.com/office/drawing/2014/main" id="{0ED6CAF3-CCC1-3C1D-C087-AA576A698C78}"/>
              </a:ext>
            </a:extLst>
          </p:cNvPr>
          <p:cNvPicPr>
            <a:picLocks noChangeAspect="1"/>
          </p:cNvPicPr>
          <p:nvPr/>
        </p:nvPicPr>
        <p:blipFill>
          <a:blip r:embed="rId2"/>
          <a:stretch>
            <a:fillRect/>
          </a:stretch>
        </p:blipFill>
        <p:spPr>
          <a:xfrm>
            <a:off x="371178" y="2498597"/>
            <a:ext cx="12492133" cy="5375403"/>
          </a:xfrm>
          <a:prstGeom prst="rect">
            <a:avLst/>
          </a:prstGeom>
        </p:spPr>
      </p:pic>
      <p:sp>
        <p:nvSpPr>
          <p:cNvPr id="6" name="TextBox 5">
            <a:extLst>
              <a:ext uri="{FF2B5EF4-FFF2-40B4-BE49-F238E27FC236}">
                <a16:creationId xmlns:a16="http://schemas.microsoft.com/office/drawing/2014/main" id="{3A4F6077-3354-AE0A-7D2E-D01F07D9102F}"/>
              </a:ext>
            </a:extLst>
          </p:cNvPr>
          <p:cNvSpPr txBox="1"/>
          <p:nvPr/>
        </p:nvSpPr>
        <p:spPr>
          <a:xfrm>
            <a:off x="4324951" y="8211007"/>
            <a:ext cx="3549048"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5493"/>
                </a:solidFill>
                <a:effectLst/>
                <a:uFillTx/>
                <a:latin typeface="+mj-lt"/>
                <a:ea typeface="+mj-ea"/>
                <a:cs typeface="+mj-cs"/>
                <a:sym typeface="Helvetica"/>
              </a:rPr>
              <a:t>Git tutorial: </a:t>
            </a:r>
          </a:p>
          <a:p>
            <a:pPr marL="0" marR="0" indent="0" algn="ctr" defTabSz="5842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a:ln>
                  <a:noFill/>
                </a:ln>
                <a:solidFill>
                  <a:srgbClr val="005493"/>
                </a:solidFill>
                <a:effectLst/>
                <a:uFillTx/>
                <a:latin typeface="+mj-lt"/>
                <a:ea typeface="+mj-ea"/>
                <a:cs typeface="+mj-cs"/>
                <a:sym typeface="Helvetica"/>
                <a:hlinkClick r:id="rId3"/>
              </a:rPr>
              <a:t>https://www.youtube.com/watch?v=xvwBtODV0ms</a:t>
            </a:r>
            <a:endParaRPr kumimoji="0" lang="en-US" sz="1200" b="0" i="0" u="none" strike="noStrike" cap="none" spc="0" normalizeH="0" baseline="0" dirty="0">
              <a:ln>
                <a:noFill/>
              </a:ln>
              <a:solidFill>
                <a:srgbClr val="005493"/>
              </a:solidFill>
              <a:effectLst/>
              <a:uFillTx/>
              <a:latin typeface="+mj-lt"/>
              <a:ea typeface="+mj-ea"/>
              <a:cs typeface="+mj-cs"/>
              <a:sym typeface="Helvetica"/>
            </a:endParaRPr>
          </a:p>
          <a:p>
            <a:pPr marL="0" marR="0" indent="0" algn="ctr" defTabSz="584200" rtl="0" fontAlgn="auto" latinLnBrk="0" hangingPunct="0">
              <a:lnSpc>
                <a:spcPct val="100000"/>
              </a:lnSpc>
              <a:spcBef>
                <a:spcPts val="0"/>
              </a:spcBef>
              <a:spcAft>
                <a:spcPts val="0"/>
              </a:spcAft>
              <a:buClrTx/>
              <a:buSzTx/>
              <a:buFontTx/>
              <a:buNone/>
              <a:tabLst/>
            </a:pPr>
            <a:endParaRPr kumimoji="0" lang="en-US" sz="1200" b="0" i="0" u="none" strike="noStrike" cap="none" spc="0" normalizeH="0" baseline="0" dirty="0">
              <a:ln>
                <a:noFill/>
              </a:ln>
              <a:solidFill>
                <a:srgbClr val="005493"/>
              </a:solidFill>
              <a:effectLst/>
              <a:uFillTx/>
              <a:latin typeface="+mj-lt"/>
              <a:ea typeface="+mj-ea"/>
              <a:cs typeface="+mj-cs"/>
              <a:sym typeface="Helvetica"/>
            </a:endParaRPr>
          </a:p>
        </p:txBody>
      </p:sp>
    </p:spTree>
    <p:extLst>
      <p:ext uri="{BB962C8B-B14F-4D97-AF65-F5344CB8AC3E}">
        <p14:creationId xmlns:p14="http://schemas.microsoft.com/office/powerpoint/2010/main" val="356100531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Figure 10.5 Repository cloning in Git"/>
          <p:cNvSpPr txBox="1">
            <a:spLocks noGrp="1"/>
          </p:cNvSpPr>
          <p:nvPr>
            <p:ph type="title"/>
          </p:nvPr>
        </p:nvSpPr>
        <p:spPr>
          <a:xfrm>
            <a:off x="679449" y="203200"/>
            <a:ext cx="11099800" cy="678558"/>
          </a:xfrm>
          <a:prstGeom prst="rect">
            <a:avLst/>
          </a:prstGeom>
        </p:spPr>
        <p:txBody>
          <a:bodyPr>
            <a:noAutofit/>
          </a:bodyPr>
          <a:lstStyle/>
          <a:p>
            <a:r>
              <a:rPr sz="4000" dirty="0">
                <a:solidFill>
                  <a:schemeClr val="accent1">
                    <a:lumMod val="75000"/>
                  </a:schemeClr>
                </a:solidFill>
              </a:rPr>
              <a:t>Repository cloning in Git</a:t>
            </a:r>
          </a:p>
        </p:txBody>
      </p:sp>
      <p:sp>
        <p:nvSpPr>
          <p:cNvPr id="13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17</a:t>
            </a:fld>
            <a:endParaRPr/>
          </a:p>
        </p:txBody>
      </p:sp>
      <p:pic>
        <p:nvPicPr>
          <p:cNvPr id="5" name="Picture 4">
            <a:extLst>
              <a:ext uri="{FF2B5EF4-FFF2-40B4-BE49-F238E27FC236}">
                <a16:creationId xmlns:a16="http://schemas.microsoft.com/office/drawing/2014/main" id="{BC80D5A1-40FB-424E-955D-35F868B34199}"/>
              </a:ext>
            </a:extLst>
          </p:cNvPr>
          <p:cNvPicPr>
            <a:picLocks noChangeAspect="1"/>
          </p:cNvPicPr>
          <p:nvPr/>
        </p:nvPicPr>
        <p:blipFill rotWithShape="1">
          <a:blip r:embed="rId2">
            <a:extLst>
              <a:ext uri="{28A0092B-C50C-407E-A947-70E740481C1C}">
                <a14:useLocalDpi xmlns:a14="http://schemas.microsoft.com/office/drawing/2010/main" val="0"/>
              </a:ext>
            </a:extLst>
          </a:blip>
          <a:srcRect l="18820" t="17535" r="18511" b="25257"/>
          <a:stretch/>
        </p:blipFill>
        <p:spPr>
          <a:xfrm>
            <a:off x="2844798" y="856358"/>
            <a:ext cx="6769101" cy="8389242"/>
          </a:xfrm>
          <a:prstGeom prst="rect">
            <a:avLst/>
          </a:prstGeom>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Resilience…"/>
          <p:cNvSpPr txBox="1">
            <a:spLocks noGrp="1"/>
          </p:cNvSpPr>
          <p:nvPr>
            <p:ph type="body" idx="1"/>
          </p:nvPr>
        </p:nvSpPr>
        <p:spPr>
          <a:prstGeom prst="rect">
            <a:avLst/>
          </a:prstGeom>
        </p:spPr>
        <p:txBody>
          <a:bodyPr/>
          <a:lstStyle/>
          <a:p>
            <a:pPr marL="230906" indent="-230906" defTabSz="549148">
              <a:spcBef>
                <a:spcPts val="2800"/>
              </a:spcBef>
              <a:defRPr sz="2632"/>
            </a:pPr>
            <a:r>
              <a:rPr dirty="0"/>
              <a:t>Resilience</a:t>
            </a:r>
          </a:p>
          <a:p>
            <a:pPr marL="859536" lvl="1" indent="-429768" defTabSz="549148">
              <a:spcBef>
                <a:spcPts val="600"/>
              </a:spcBef>
              <a:defRPr sz="2256"/>
            </a:pPr>
            <a:r>
              <a:rPr dirty="0"/>
              <a:t>Everyone working on a project has their own copy of the repository. If the shared repository is damaged or subjected to a cyberattack, work can continue, and the clones can be used to restore the shared repository. People can work offline if they don’t have a network connection.</a:t>
            </a:r>
          </a:p>
          <a:p>
            <a:pPr marL="230906" indent="-230906" defTabSz="549148">
              <a:spcBef>
                <a:spcPts val="2800"/>
              </a:spcBef>
              <a:defRPr sz="2632"/>
            </a:pPr>
            <a:endParaRPr lang="en-US" dirty="0"/>
          </a:p>
          <a:p>
            <a:pPr marL="230906" indent="-230906" defTabSz="549148">
              <a:spcBef>
                <a:spcPts val="2800"/>
              </a:spcBef>
              <a:defRPr sz="2632"/>
            </a:pPr>
            <a:r>
              <a:rPr dirty="0"/>
              <a:t>Speed</a:t>
            </a:r>
          </a:p>
          <a:p>
            <a:pPr marL="859536" lvl="1" indent="-429768" defTabSz="549148">
              <a:spcBef>
                <a:spcPts val="600"/>
              </a:spcBef>
              <a:defRPr sz="2256"/>
            </a:pPr>
            <a:r>
              <a:rPr dirty="0"/>
              <a:t>Committing changes to the repository is a fast, local operation and does not need data to be transferred over the network. </a:t>
            </a:r>
          </a:p>
          <a:p>
            <a:pPr marL="230906" indent="-230906" defTabSz="549148">
              <a:spcBef>
                <a:spcPts val="2800"/>
              </a:spcBef>
              <a:defRPr sz="2632"/>
            </a:pPr>
            <a:endParaRPr lang="en-US" dirty="0"/>
          </a:p>
          <a:p>
            <a:pPr marL="230906" indent="-230906" defTabSz="549148">
              <a:spcBef>
                <a:spcPts val="2800"/>
              </a:spcBef>
              <a:defRPr sz="2632"/>
            </a:pPr>
            <a:r>
              <a:rPr dirty="0"/>
              <a:t>Flexibility</a:t>
            </a:r>
            <a:r>
              <a:rPr lang="en-US" dirty="0"/>
              <a:t> (local experimentation global deployment)</a:t>
            </a:r>
            <a:endParaRPr dirty="0"/>
          </a:p>
          <a:p>
            <a:pPr marL="859536" lvl="1" indent="-429768" defTabSz="549148">
              <a:spcBef>
                <a:spcPts val="600"/>
              </a:spcBef>
              <a:defRPr sz="2256"/>
            </a:pPr>
            <a:r>
              <a:rPr dirty="0"/>
              <a:t>Developers can safely experiment and try different approaches without exposing these to other project members. With a centralized system, this may only be possible by working outside the code management system.</a:t>
            </a:r>
          </a:p>
        </p:txBody>
      </p:sp>
      <p:sp>
        <p:nvSpPr>
          <p:cNvPr id="138" name="Benefits of distributed code management"/>
          <p:cNvSpPr txBox="1">
            <a:spLocks noGrp="1"/>
          </p:cNvSpPr>
          <p:nvPr>
            <p:ph type="title"/>
          </p:nvPr>
        </p:nvSpPr>
        <p:spPr>
          <a:prstGeom prst="rect">
            <a:avLst/>
          </a:prstGeom>
        </p:spPr>
        <p:txBody>
          <a:bodyPr/>
          <a:lstStyle/>
          <a:p>
            <a:r>
              <a:rPr dirty="0"/>
              <a:t>Benefits of </a:t>
            </a:r>
            <a:r>
              <a:rPr u="sng" dirty="0"/>
              <a:t>distributed</a:t>
            </a:r>
            <a:r>
              <a:rPr dirty="0"/>
              <a:t> code management</a:t>
            </a:r>
          </a:p>
        </p:txBody>
      </p:sp>
      <p:sp>
        <p:nvSpPr>
          <p:cNvPr id="13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18</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Figure 10.6 Git repositories"/>
          <p:cNvSpPr txBox="1">
            <a:spLocks noGrp="1"/>
          </p:cNvSpPr>
          <p:nvPr>
            <p:ph type="title"/>
          </p:nvPr>
        </p:nvSpPr>
        <p:spPr>
          <a:prstGeom prst="rect">
            <a:avLst/>
          </a:prstGeom>
        </p:spPr>
        <p:txBody>
          <a:bodyPr>
            <a:noAutofit/>
          </a:bodyPr>
          <a:lstStyle/>
          <a:p>
            <a:r>
              <a:rPr sz="4000" dirty="0">
                <a:solidFill>
                  <a:schemeClr val="accent1">
                    <a:lumMod val="75000"/>
                  </a:schemeClr>
                </a:solidFill>
              </a:rPr>
              <a:t>Git repositories</a:t>
            </a:r>
          </a:p>
        </p:txBody>
      </p:sp>
      <p:sp>
        <p:nvSpPr>
          <p:cNvPr id="14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19</a:t>
            </a:fld>
            <a:endParaRPr/>
          </a:p>
        </p:txBody>
      </p:sp>
      <p:pic>
        <p:nvPicPr>
          <p:cNvPr id="2" name="Picture 1">
            <a:extLst>
              <a:ext uri="{FF2B5EF4-FFF2-40B4-BE49-F238E27FC236}">
                <a16:creationId xmlns:a16="http://schemas.microsoft.com/office/drawing/2014/main" id="{C3D3ADE6-B236-884B-9DDD-573C98D26FFC}"/>
              </a:ext>
            </a:extLst>
          </p:cNvPr>
          <p:cNvPicPr>
            <a:picLocks noChangeAspect="1"/>
          </p:cNvPicPr>
          <p:nvPr/>
        </p:nvPicPr>
        <p:blipFill rotWithShape="1">
          <a:blip r:embed="rId2"/>
          <a:srcRect l="18262" t="10473" r="16406" b="8333"/>
          <a:stretch/>
        </p:blipFill>
        <p:spPr>
          <a:xfrm>
            <a:off x="2374899" y="1389758"/>
            <a:ext cx="8727929" cy="8135242"/>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Traditionally, separate teams were responsible software development, software release and software support.…"/>
          <p:cNvSpPr txBox="1">
            <a:spLocks noGrp="1"/>
          </p:cNvSpPr>
          <p:nvPr>
            <p:ph type="body" idx="1"/>
          </p:nvPr>
        </p:nvSpPr>
        <p:spPr>
          <a:prstGeom prst="rect">
            <a:avLst/>
          </a:prstGeom>
        </p:spPr>
        <p:txBody>
          <a:bodyPr lIns="50800" tIns="50800" rIns="50800" bIns="50800" anchor="t">
            <a:normAutofit/>
          </a:bodyPr>
          <a:lstStyle/>
          <a:p>
            <a:pPr marL="245110" indent="-245110"/>
            <a:r>
              <a:rPr dirty="0"/>
              <a:t>Traditionally, separate teams were responsible software development, software release and software support.</a:t>
            </a:r>
            <a:r>
              <a:rPr lang="en-US" dirty="0"/>
              <a:t> </a:t>
            </a:r>
            <a:endParaRPr lang="en-US"/>
          </a:p>
          <a:p>
            <a:pPr lvl="1"/>
            <a:endParaRPr lang="en-US" dirty="0"/>
          </a:p>
          <a:p>
            <a:pPr lvl="1"/>
            <a:endParaRPr lang="en-US" dirty="0"/>
          </a:p>
          <a:p>
            <a:pPr marL="245110" indent="-245110"/>
            <a:endParaRPr lang="en-US" dirty="0"/>
          </a:p>
          <a:p>
            <a:pPr marL="245110" indent="-245110"/>
            <a:r>
              <a:rPr lang="en-US" dirty="0"/>
              <a:t> </a:t>
            </a:r>
            <a:r>
              <a:rPr dirty="0"/>
              <a:t>The original development team were sometimes also responsible for implementing software changes.</a:t>
            </a:r>
            <a:r>
              <a:rPr lang="en-US" dirty="0"/>
              <a:t> </a:t>
            </a:r>
            <a:endParaRPr dirty="0"/>
          </a:p>
          <a:p>
            <a:pPr marL="245110" indent="-245110"/>
            <a:r>
              <a:rPr dirty="0"/>
              <a:t>Alternatively, the software may have been maintained by a separate ‘maintenance team’.</a:t>
            </a:r>
          </a:p>
        </p:txBody>
      </p:sp>
      <p:sp>
        <p:nvSpPr>
          <p:cNvPr id="78" name="Software support"/>
          <p:cNvSpPr txBox="1">
            <a:spLocks noGrp="1"/>
          </p:cNvSpPr>
          <p:nvPr>
            <p:ph type="title"/>
          </p:nvPr>
        </p:nvSpPr>
        <p:spPr>
          <a:prstGeom prst="rect">
            <a:avLst/>
          </a:prstGeom>
        </p:spPr>
        <p:txBody>
          <a:bodyPr/>
          <a:lstStyle/>
          <a:p>
            <a:r>
              <a:t>Software support</a:t>
            </a:r>
          </a:p>
        </p:txBody>
      </p:sp>
      <p:sp>
        <p:nvSpPr>
          <p:cNvPr id="79"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
        <p:nvSpPr>
          <p:cNvPr id="2" name="Rectangle: Rounded Corners 1">
            <a:extLst>
              <a:ext uri="{FF2B5EF4-FFF2-40B4-BE49-F238E27FC236}">
                <a16:creationId xmlns:a16="http://schemas.microsoft.com/office/drawing/2014/main" id="{AE8893FB-4832-F2A1-BFB9-22FE41EA0839}"/>
              </a:ext>
            </a:extLst>
          </p:cNvPr>
          <p:cNvSpPr/>
          <p:nvPr/>
        </p:nvSpPr>
        <p:spPr>
          <a:xfrm>
            <a:off x="1452687" y="3185039"/>
            <a:ext cx="2126210" cy="419973"/>
          </a:xfrm>
          <a:prstGeom prst="roundRect">
            <a:avLst/>
          </a:prstGeom>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effectLst>
                  <a:outerShdw blurRad="25400" dist="23998" dir="2700000" rotWithShape="0">
                    <a:srgbClr val="000000">
                      <a:alpha val="31034"/>
                    </a:srgbClr>
                  </a:outerShdw>
                </a:effectLst>
                <a:latin typeface="+mn-lt"/>
                <a:ea typeface="+mn-ea"/>
                <a:cs typeface="+mn-cs"/>
              </a:rPr>
              <a:t>Development Team</a:t>
            </a:r>
            <a:endParaRPr lang="en-US" sz="1800" b="0" i="0" u="none" strike="noStrike" cap="none" spc="0" normalizeH="0" baseline="0" dirty="0">
              <a:ln>
                <a:noFill/>
              </a:ln>
              <a:solidFill>
                <a:srgbClr val="FFFFFF"/>
              </a:solidFill>
              <a:effectLst>
                <a:outerShdw blurRad="25400" dist="23998" dir="2700000" rotWithShape="0">
                  <a:srgbClr val="000000">
                    <a:alpha val="31034"/>
                  </a:srgbClr>
                </a:outerShdw>
              </a:effectLst>
              <a:uFillTx/>
              <a:latin typeface="+mn-lt"/>
              <a:ea typeface="+mn-ea"/>
              <a:cs typeface="+mn-cs"/>
            </a:endParaRPr>
          </a:p>
        </p:txBody>
      </p:sp>
      <p:sp>
        <p:nvSpPr>
          <p:cNvPr id="3" name="Rectangle: Rounded Corners 2">
            <a:extLst>
              <a:ext uri="{FF2B5EF4-FFF2-40B4-BE49-F238E27FC236}">
                <a16:creationId xmlns:a16="http://schemas.microsoft.com/office/drawing/2014/main" id="{9A578CFA-2842-5E25-2328-37F85F136DDE}"/>
              </a:ext>
            </a:extLst>
          </p:cNvPr>
          <p:cNvSpPr/>
          <p:nvPr/>
        </p:nvSpPr>
        <p:spPr>
          <a:xfrm>
            <a:off x="4357794" y="3185480"/>
            <a:ext cx="2126210" cy="419973"/>
          </a:xfrm>
          <a:prstGeom prst="roundRect">
            <a:avLst/>
          </a:prstGeom>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effectLst>
                  <a:outerShdw blurRad="25400" dist="23998" dir="2700000" rotWithShape="0">
                    <a:srgbClr val="000000">
                      <a:alpha val="31034"/>
                    </a:srgbClr>
                  </a:outerShdw>
                </a:effectLst>
                <a:latin typeface="+mn-lt"/>
                <a:ea typeface="+mn-ea"/>
                <a:cs typeface="+mn-cs"/>
              </a:rPr>
              <a:t>Release Team</a:t>
            </a:r>
            <a:endParaRPr lang="en-US" sz="1800" b="0" i="0" u="none" strike="noStrike" cap="none" spc="0" normalizeH="0" baseline="0" dirty="0">
              <a:ln>
                <a:noFill/>
              </a:ln>
              <a:solidFill>
                <a:srgbClr val="FFFFFF"/>
              </a:solidFill>
              <a:effectLst>
                <a:outerShdw blurRad="25400" dist="23998" dir="2700000" rotWithShape="0">
                  <a:srgbClr val="000000">
                    <a:alpha val="31034"/>
                  </a:srgbClr>
                </a:outerShdw>
              </a:effectLst>
              <a:uFillTx/>
              <a:latin typeface="+mn-lt"/>
              <a:ea typeface="+mn-ea"/>
              <a:cs typeface="+mn-cs"/>
            </a:endParaRPr>
          </a:p>
        </p:txBody>
      </p:sp>
      <p:sp>
        <p:nvSpPr>
          <p:cNvPr id="4" name="Rectangle: Rounded Corners 3">
            <a:extLst>
              <a:ext uri="{FF2B5EF4-FFF2-40B4-BE49-F238E27FC236}">
                <a16:creationId xmlns:a16="http://schemas.microsoft.com/office/drawing/2014/main" id="{3AA587C5-4B00-B7A5-4CC2-3B50D55CCCF3}"/>
              </a:ext>
            </a:extLst>
          </p:cNvPr>
          <p:cNvSpPr/>
          <p:nvPr/>
        </p:nvSpPr>
        <p:spPr>
          <a:xfrm>
            <a:off x="7439536" y="3185921"/>
            <a:ext cx="2126210" cy="419973"/>
          </a:xfrm>
          <a:prstGeom prst="roundRect">
            <a:avLst/>
          </a:prstGeom>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effectLst>
                  <a:outerShdw blurRad="25400" dist="23998" dir="2700000" rotWithShape="0">
                    <a:srgbClr val="000000">
                      <a:alpha val="31034"/>
                    </a:srgbClr>
                  </a:outerShdw>
                </a:effectLst>
                <a:latin typeface="+mn-lt"/>
                <a:ea typeface="+mn-ea"/>
                <a:cs typeface="+mn-cs"/>
              </a:rPr>
              <a:t>Testing</a:t>
            </a:r>
            <a:endParaRPr lang="en-US" dirty="0"/>
          </a:p>
        </p:txBody>
      </p:sp>
      <p:pic>
        <p:nvPicPr>
          <p:cNvPr id="6" name="Graphic 5" descr="User with solid fill">
            <a:extLst>
              <a:ext uri="{FF2B5EF4-FFF2-40B4-BE49-F238E27FC236}">
                <a16:creationId xmlns:a16="http://schemas.microsoft.com/office/drawing/2014/main" id="{ACC87E45-FA37-9273-9BD0-9CC85F8C50A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410424" y="2884000"/>
            <a:ext cx="914400" cy="914400"/>
          </a:xfrm>
          <a:prstGeom prst="rect">
            <a:avLst/>
          </a:prstGeom>
        </p:spPr>
      </p:pic>
      <p:cxnSp>
        <p:nvCxnSpPr>
          <p:cNvPr id="7" name="Straight Arrow Connector 6">
            <a:extLst>
              <a:ext uri="{FF2B5EF4-FFF2-40B4-BE49-F238E27FC236}">
                <a16:creationId xmlns:a16="http://schemas.microsoft.com/office/drawing/2014/main" id="{639A4A47-01CA-8BD4-8659-65075373C53B}"/>
              </a:ext>
            </a:extLst>
          </p:cNvPr>
          <p:cNvCxnSpPr/>
          <p:nvPr/>
        </p:nvCxnSpPr>
        <p:spPr>
          <a:xfrm>
            <a:off x="3697196" y="3394719"/>
            <a:ext cx="490760" cy="8005"/>
          </a:xfrm>
          <a:prstGeom prst="straightConnector1">
            <a:avLst/>
          </a:prstGeom>
          <a:noFill/>
          <a:ln w="25400" cap="flat">
            <a:solidFill>
              <a:srgbClr val="4472C4"/>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8" name="Straight Arrow Connector 7">
            <a:extLst>
              <a:ext uri="{FF2B5EF4-FFF2-40B4-BE49-F238E27FC236}">
                <a16:creationId xmlns:a16="http://schemas.microsoft.com/office/drawing/2014/main" id="{4AACC35E-F9F0-F767-AA7B-8D27C6D4C7D7}"/>
              </a:ext>
            </a:extLst>
          </p:cNvPr>
          <p:cNvCxnSpPr>
            <a:cxnSpLocks/>
          </p:cNvCxnSpPr>
          <p:nvPr/>
        </p:nvCxnSpPr>
        <p:spPr>
          <a:xfrm>
            <a:off x="6670994" y="3395160"/>
            <a:ext cx="490760" cy="8005"/>
          </a:xfrm>
          <a:prstGeom prst="straightConnector1">
            <a:avLst/>
          </a:prstGeom>
          <a:noFill/>
          <a:ln w="25400" cap="flat">
            <a:solidFill>
              <a:srgbClr val="4472C4"/>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9" name="Straight Arrow Connector 8">
            <a:extLst>
              <a:ext uri="{FF2B5EF4-FFF2-40B4-BE49-F238E27FC236}">
                <a16:creationId xmlns:a16="http://schemas.microsoft.com/office/drawing/2014/main" id="{5D7F7744-7DE8-6016-FA72-255DFC6E5127}"/>
              </a:ext>
            </a:extLst>
          </p:cNvPr>
          <p:cNvCxnSpPr>
            <a:cxnSpLocks/>
          </p:cNvCxnSpPr>
          <p:nvPr/>
        </p:nvCxnSpPr>
        <p:spPr>
          <a:xfrm>
            <a:off x="9703671" y="3395602"/>
            <a:ext cx="490760" cy="8005"/>
          </a:xfrm>
          <a:prstGeom prst="straightConnector1">
            <a:avLst/>
          </a:prstGeom>
          <a:noFill/>
          <a:ln w="25400" cap="flat">
            <a:solidFill>
              <a:srgbClr val="4472C4"/>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5" name="TextBox 4">
            <a:extLst>
              <a:ext uri="{FF2B5EF4-FFF2-40B4-BE49-F238E27FC236}">
                <a16:creationId xmlns:a16="http://schemas.microsoft.com/office/drawing/2014/main" id="{703DD8F5-CD25-8F78-A46C-962BEA6586CF}"/>
              </a:ext>
            </a:extLst>
          </p:cNvPr>
          <p:cNvSpPr txBox="1"/>
          <p:nvPr/>
        </p:nvSpPr>
        <p:spPr>
          <a:xfrm>
            <a:off x="10326132" y="2436329"/>
            <a:ext cx="1261459" cy="595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marL="0" marR="0" indent="0" algn="l" defTabSz="584200" rtl="0" fontAlgn="auto" latinLnBrk="0" hangingPunct="0">
              <a:lnSpc>
                <a:spcPct val="100000"/>
              </a:lnSpc>
              <a:spcBef>
                <a:spcPts val="0"/>
              </a:spcBef>
              <a:spcAft>
                <a:spcPts val="0"/>
              </a:spcAft>
              <a:buClrTx/>
              <a:buSzTx/>
              <a:buFontTx/>
              <a:buNone/>
              <a:tabLst/>
            </a:pPr>
            <a:r>
              <a:rPr lang="en-US" sz="3200" dirty="0"/>
              <a:t>user</a:t>
            </a:r>
            <a:endParaRPr kumimoji="0" lang="en-US" sz="3200" b="0" i="0" u="none" strike="noStrike" cap="none" spc="0" normalizeH="0" baseline="0" dirty="0">
              <a:ln>
                <a:noFill/>
              </a:ln>
              <a:solidFill>
                <a:srgbClr val="005493"/>
              </a:solidFill>
              <a:effectLst/>
              <a:uFillTx/>
              <a:latin typeface="+mj-lt"/>
              <a:ea typeface="+mj-ea"/>
              <a:cs typeface="+mj-cs"/>
              <a:sym typeface="Helvetica"/>
            </a:endParaRPr>
          </a:p>
        </p:txBody>
      </p:sp>
      <p:sp>
        <p:nvSpPr>
          <p:cNvPr id="10" name="Rectangle: Rounded Corners 9">
            <a:extLst>
              <a:ext uri="{FF2B5EF4-FFF2-40B4-BE49-F238E27FC236}">
                <a16:creationId xmlns:a16="http://schemas.microsoft.com/office/drawing/2014/main" id="{438B42C7-5EAC-F376-6703-D445B78CDB12}"/>
              </a:ext>
            </a:extLst>
          </p:cNvPr>
          <p:cNvSpPr/>
          <p:nvPr/>
        </p:nvSpPr>
        <p:spPr>
          <a:xfrm>
            <a:off x="9882740" y="4536868"/>
            <a:ext cx="2126210" cy="419973"/>
          </a:xfrm>
          <a:prstGeom prst="roundRect">
            <a:avLst/>
          </a:prstGeom>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effectLst>
                  <a:outerShdw blurRad="25400" dist="23998" dir="2700000" rotWithShape="0">
                    <a:srgbClr val="000000">
                      <a:alpha val="31034"/>
                    </a:srgbClr>
                  </a:outerShdw>
                </a:effectLst>
                <a:latin typeface="+mn-lt"/>
                <a:ea typeface="+mn-ea"/>
                <a:cs typeface="+mn-cs"/>
              </a:rPr>
              <a:t>Customer Support</a:t>
            </a:r>
            <a:endParaRPr lang="en-US" dirty="0"/>
          </a:p>
        </p:txBody>
      </p:sp>
      <p:cxnSp>
        <p:nvCxnSpPr>
          <p:cNvPr id="12" name="Straight Arrow Connector 11">
            <a:extLst>
              <a:ext uri="{FF2B5EF4-FFF2-40B4-BE49-F238E27FC236}">
                <a16:creationId xmlns:a16="http://schemas.microsoft.com/office/drawing/2014/main" id="{AFC23329-8A1C-8C83-B0C4-6D1A4DC44CD9}"/>
              </a:ext>
            </a:extLst>
          </p:cNvPr>
          <p:cNvCxnSpPr>
            <a:cxnSpLocks/>
          </p:cNvCxnSpPr>
          <p:nvPr/>
        </p:nvCxnSpPr>
        <p:spPr>
          <a:xfrm>
            <a:off x="11083376" y="3870163"/>
            <a:ext cx="1641" cy="511511"/>
          </a:xfrm>
          <a:prstGeom prst="straightConnector1">
            <a:avLst/>
          </a:prstGeom>
          <a:noFill/>
          <a:ln w="25400" cap="flat">
            <a:solidFill>
              <a:srgbClr val="4472C4"/>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2">
            <a:extLst>
              <a:ext uri="{FF2B5EF4-FFF2-40B4-BE49-F238E27FC236}">
                <a16:creationId xmlns:a16="http://schemas.microsoft.com/office/drawing/2014/main" id="{110AD34F-EA22-5533-C75C-CEB35A46C5CD}"/>
              </a:ext>
            </a:extLst>
          </p:cNvPr>
          <p:cNvCxnSpPr>
            <a:cxnSpLocks/>
          </p:cNvCxnSpPr>
          <p:nvPr/>
        </p:nvCxnSpPr>
        <p:spPr>
          <a:xfrm flipV="1">
            <a:off x="10709695" y="3805382"/>
            <a:ext cx="1641" cy="668128"/>
          </a:xfrm>
          <a:prstGeom prst="straightConnector1">
            <a:avLst/>
          </a:prstGeom>
          <a:noFill/>
          <a:ln w="25400" cap="flat">
            <a:solidFill>
              <a:srgbClr val="4472C4"/>
            </a:solidFill>
            <a:prstDash val="solid"/>
            <a:miter lim="400000"/>
            <a:tailEnd type="triangle"/>
          </a:ln>
          <a:effectLst/>
          <a:sp3d/>
        </p:spPr>
        <p:style>
          <a:lnRef idx="0">
            <a:scrgbClr r="0" g="0" b="0"/>
          </a:lnRef>
          <a:fillRef idx="0">
            <a:scrgbClr r="0" g="0" b="0"/>
          </a:fillRef>
          <a:effectRef idx="0">
            <a:scrgbClr r="0" g="0" b="0"/>
          </a:effectRef>
          <a:fontRef idx="none"/>
        </p:style>
      </p:cxn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Branching and merging are fundamental ideas that are supported by all code management systems.…"/>
          <p:cNvSpPr txBox="1">
            <a:spLocks noGrp="1"/>
          </p:cNvSpPr>
          <p:nvPr>
            <p:ph type="body" idx="1"/>
          </p:nvPr>
        </p:nvSpPr>
        <p:spPr>
          <a:xfrm>
            <a:off x="651619" y="1654174"/>
            <a:ext cx="11857881" cy="7197230"/>
          </a:xfrm>
          <a:prstGeom prst="rect">
            <a:avLst/>
          </a:prstGeom>
        </p:spPr>
        <p:txBody>
          <a:bodyPr>
            <a:normAutofit/>
          </a:bodyPr>
          <a:lstStyle/>
          <a:p>
            <a:pPr marL="235818" indent="-235818" defTabSz="560831">
              <a:spcBef>
                <a:spcPts val="2800"/>
              </a:spcBef>
              <a:defRPr sz="2688"/>
            </a:pPr>
            <a:r>
              <a:rPr dirty="0"/>
              <a:t>Branching and merging are fundamental ideas that are supported by all code management systems. </a:t>
            </a:r>
          </a:p>
          <a:p>
            <a:pPr marL="235818" indent="-235818" defTabSz="560831">
              <a:spcBef>
                <a:spcPts val="2800"/>
              </a:spcBef>
              <a:defRPr sz="2688"/>
            </a:pPr>
            <a:r>
              <a:rPr lang="en-US" b="1" dirty="0"/>
              <a:t>B</a:t>
            </a:r>
            <a:r>
              <a:rPr b="1" dirty="0"/>
              <a:t>ranch</a:t>
            </a:r>
            <a:r>
              <a:rPr lang="en-US" dirty="0"/>
              <a:t>:</a:t>
            </a:r>
            <a:r>
              <a:rPr dirty="0"/>
              <a:t> is an independent, stand-alone version that is created when a developer wishes to change a file</a:t>
            </a:r>
            <a:r>
              <a:rPr lang="en-US" dirty="0"/>
              <a:t> (isolated line of development)</a:t>
            </a:r>
            <a:r>
              <a:rPr dirty="0"/>
              <a:t>. </a:t>
            </a:r>
            <a:endParaRPr lang="en-US" dirty="0"/>
          </a:p>
          <a:p>
            <a:pPr marL="904574" lvl="1" indent="-235818" defTabSz="560831">
              <a:spcBef>
                <a:spcPts val="600"/>
              </a:spcBef>
              <a:defRPr sz="2688"/>
            </a:pPr>
            <a:r>
              <a:rPr dirty="0"/>
              <a:t>The changes made by developers in their own branches may be merged to create a new shared branch. </a:t>
            </a:r>
            <a:endParaRPr lang="en-US" dirty="0"/>
          </a:p>
          <a:p>
            <a:pPr marL="904574" lvl="1" indent="-235818" defTabSz="560831">
              <a:spcBef>
                <a:spcPts val="600"/>
              </a:spcBef>
              <a:defRPr sz="2688"/>
            </a:pPr>
            <a:r>
              <a:rPr dirty="0"/>
              <a:t>The repository ensures that branch files that have been changed cannot overwrite repository files without a merge operation.</a:t>
            </a:r>
          </a:p>
          <a:p>
            <a:pPr marL="209067" indent="-438911" defTabSz="560831">
              <a:spcBef>
                <a:spcPts val="2800"/>
              </a:spcBef>
              <a:defRPr sz="2304"/>
            </a:pPr>
            <a:r>
              <a:rPr dirty="0"/>
              <a:t>If Alice or Bob make mistakes on the branch they are working on, they can easily revert to the master file. </a:t>
            </a:r>
          </a:p>
          <a:p>
            <a:pPr marL="209067" indent="-438911" defTabSz="560831">
              <a:spcBef>
                <a:spcPts val="2800"/>
              </a:spcBef>
              <a:defRPr sz="2304"/>
            </a:pPr>
            <a:r>
              <a:rPr dirty="0"/>
              <a:t>If they commit changes, while working, they can revert to earlier versions of the work they have done. When they have finished and tested their code, they can then replace the master file by merging the work they have done with the master branch</a:t>
            </a:r>
          </a:p>
        </p:txBody>
      </p:sp>
      <p:sp>
        <p:nvSpPr>
          <p:cNvPr id="146" name="Branching and merging"/>
          <p:cNvSpPr txBox="1">
            <a:spLocks noGrp="1"/>
          </p:cNvSpPr>
          <p:nvPr>
            <p:ph type="title"/>
          </p:nvPr>
        </p:nvSpPr>
        <p:spPr>
          <a:prstGeom prst="rect">
            <a:avLst/>
          </a:prstGeom>
        </p:spPr>
        <p:txBody>
          <a:bodyPr/>
          <a:lstStyle/>
          <a:p>
            <a:r>
              <a:rPr dirty="0"/>
              <a:t>Branching and merging</a:t>
            </a:r>
          </a:p>
        </p:txBody>
      </p:sp>
      <p:sp>
        <p:nvSpPr>
          <p:cNvPr id="14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20</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5">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Figure 10.7 Branching and merging"/>
          <p:cNvSpPr txBox="1">
            <a:spLocks noGrp="1"/>
          </p:cNvSpPr>
          <p:nvPr>
            <p:ph type="title"/>
          </p:nvPr>
        </p:nvSpPr>
        <p:spPr>
          <a:prstGeom prst="rect">
            <a:avLst/>
          </a:prstGeom>
        </p:spPr>
        <p:txBody>
          <a:bodyPr>
            <a:noAutofit/>
          </a:bodyPr>
          <a:lstStyle/>
          <a:p>
            <a:r>
              <a:rPr sz="4000" dirty="0">
                <a:solidFill>
                  <a:schemeClr val="accent1">
                    <a:lumMod val="75000"/>
                  </a:schemeClr>
                </a:solidFill>
              </a:rPr>
              <a:t>Branching and merging</a:t>
            </a:r>
          </a:p>
        </p:txBody>
      </p:sp>
      <p:sp>
        <p:nvSpPr>
          <p:cNvPr id="15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pic>
        <p:nvPicPr>
          <p:cNvPr id="5" name="Picture 4">
            <a:extLst>
              <a:ext uri="{FF2B5EF4-FFF2-40B4-BE49-F238E27FC236}">
                <a16:creationId xmlns:a16="http://schemas.microsoft.com/office/drawing/2014/main" id="{1AEA6C38-029A-5540-8F8E-D01CDD226DC6}"/>
              </a:ext>
            </a:extLst>
          </p:cNvPr>
          <p:cNvPicPr>
            <a:picLocks noChangeAspect="1"/>
          </p:cNvPicPr>
          <p:nvPr/>
        </p:nvPicPr>
        <p:blipFill rotWithShape="1">
          <a:blip r:embed="rId2">
            <a:extLst>
              <a:ext uri="{28A0092B-C50C-407E-A947-70E740481C1C}">
                <a14:useLocalDpi xmlns:a14="http://schemas.microsoft.com/office/drawing/2010/main" val="0"/>
              </a:ext>
            </a:extLst>
          </a:blip>
          <a:srcRect l="11415" t="12919" r="15446" b="57080"/>
          <a:stretch/>
        </p:blipFill>
        <p:spPr>
          <a:xfrm>
            <a:off x="191006" y="1021458"/>
            <a:ext cx="12622787" cy="7029763"/>
          </a:xfrm>
          <a:prstGeom prst="rect">
            <a:avLst/>
          </a:prstGeom>
        </p:spPr>
      </p:pic>
      <p:sp>
        <p:nvSpPr>
          <p:cNvPr id="2" name="TextBox 1">
            <a:extLst>
              <a:ext uri="{FF2B5EF4-FFF2-40B4-BE49-F238E27FC236}">
                <a16:creationId xmlns:a16="http://schemas.microsoft.com/office/drawing/2014/main" id="{5A01C5AF-66E3-0ADF-AF07-E4A8E6498A16}"/>
              </a:ext>
            </a:extLst>
          </p:cNvPr>
          <p:cNvSpPr txBox="1"/>
          <p:nvPr/>
        </p:nvSpPr>
        <p:spPr>
          <a:xfrm>
            <a:off x="3142646" y="7918803"/>
            <a:ext cx="6306153" cy="595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005493"/>
                </a:solidFill>
                <a:effectLst/>
                <a:uFillTx/>
                <a:latin typeface="+mj-lt"/>
                <a:ea typeface="+mj-ea"/>
                <a:cs typeface="+mj-cs"/>
                <a:sym typeface="Helvetica"/>
              </a:rPr>
              <a:t>Forks vs branch</a:t>
            </a:r>
            <a:r>
              <a:rPr kumimoji="0" lang="en-US" sz="3200" b="0" i="0" u="none" strike="noStrike" cap="none" spc="0" normalizeH="0" dirty="0">
                <a:ln>
                  <a:noFill/>
                </a:ln>
                <a:solidFill>
                  <a:srgbClr val="005493"/>
                </a:solidFill>
                <a:effectLst/>
                <a:uFillTx/>
                <a:latin typeface="+mj-lt"/>
                <a:ea typeface="+mj-ea"/>
                <a:cs typeface="+mj-cs"/>
                <a:sym typeface="Helvetica"/>
              </a:rPr>
              <a:t> </a:t>
            </a:r>
            <a:r>
              <a:rPr kumimoji="0" lang="en-US" sz="3200" b="0" i="0" u="none" strike="noStrike" cap="none" spc="0" normalizeH="0" baseline="0" dirty="0">
                <a:ln>
                  <a:noFill/>
                </a:ln>
                <a:solidFill>
                  <a:srgbClr val="005493"/>
                </a:solidFill>
                <a:effectLst/>
                <a:uFillTx/>
                <a:latin typeface="+mj-lt"/>
                <a:ea typeface="+mj-ea"/>
                <a:cs typeface="+mj-cs"/>
                <a:sym typeface="Helvetica"/>
              </a:rPr>
              <a:t>in </a:t>
            </a:r>
            <a:r>
              <a:rPr lang="en-US" sz="3200" dirty="0"/>
              <a:t>Git (</a:t>
            </a:r>
            <a:r>
              <a:rPr lang="en-US" sz="3200" dirty="0" err="1"/>
              <a:t>Github</a:t>
            </a:r>
            <a:r>
              <a:rPr lang="en-US" sz="3200" dirty="0"/>
              <a:t>)?</a:t>
            </a:r>
            <a:endParaRPr kumimoji="0" lang="en-US" sz="3200" b="0" i="0" u="none" strike="noStrike" cap="none" spc="0" normalizeH="0" baseline="0" dirty="0">
              <a:ln>
                <a:noFill/>
              </a:ln>
              <a:solidFill>
                <a:srgbClr val="005493"/>
              </a:solidFill>
              <a:effectLst/>
              <a:uFillTx/>
              <a:latin typeface="+mj-lt"/>
              <a:ea typeface="+mj-ea"/>
              <a:cs typeface="+mj-cs"/>
              <a:sym typeface="Helvetica"/>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By using DevOps with automated support, you can dramatically reduce the time and costs for integration, deployment and delivery.…"/>
          <p:cNvSpPr txBox="1">
            <a:spLocks noGrp="1"/>
          </p:cNvSpPr>
          <p:nvPr>
            <p:ph type="body" idx="1"/>
          </p:nvPr>
        </p:nvSpPr>
        <p:spPr>
          <a:xfrm>
            <a:off x="423019" y="1646237"/>
            <a:ext cx="11857881" cy="7197230"/>
          </a:xfrm>
          <a:prstGeom prst="rect">
            <a:avLst/>
          </a:prstGeom>
        </p:spPr>
        <p:txBody>
          <a:bodyPr/>
          <a:lstStyle/>
          <a:p>
            <a:r>
              <a:rPr i="1" dirty="0"/>
              <a:t>Everything that can be, should be automated</a:t>
            </a:r>
            <a:r>
              <a:rPr dirty="0"/>
              <a:t> is a fundamental principle of DevOps. </a:t>
            </a:r>
          </a:p>
          <a:p>
            <a:endParaRPr lang="en-US" dirty="0"/>
          </a:p>
          <a:p>
            <a:r>
              <a:rPr lang="en-US" dirty="0"/>
              <a:t>By using DevOps with automated support, you can</a:t>
            </a:r>
          </a:p>
          <a:p>
            <a:pPr lvl="1"/>
            <a:r>
              <a:rPr lang="en-US" dirty="0"/>
              <a:t>reduce the time and costs for integration, deployment, and delivery.</a:t>
            </a:r>
          </a:p>
          <a:p>
            <a:pPr lvl="1"/>
            <a:r>
              <a:rPr dirty="0"/>
              <a:t>makes </a:t>
            </a:r>
            <a:r>
              <a:rPr lang="en-US" dirty="0"/>
              <a:t>integration, deployment and delivery</a:t>
            </a:r>
            <a:r>
              <a:rPr dirty="0"/>
              <a:t> </a:t>
            </a:r>
            <a:r>
              <a:rPr lang="en-US" dirty="0"/>
              <a:t>more</a:t>
            </a:r>
            <a:r>
              <a:rPr dirty="0"/>
              <a:t> reliable and reproducible. </a:t>
            </a:r>
          </a:p>
          <a:p>
            <a:endParaRPr lang="en-US" dirty="0"/>
          </a:p>
          <a:p>
            <a:r>
              <a:rPr dirty="0"/>
              <a:t>Automation information is </a:t>
            </a:r>
            <a:r>
              <a:rPr u="sng" dirty="0"/>
              <a:t>encoded</a:t>
            </a:r>
            <a:r>
              <a:rPr dirty="0"/>
              <a:t> in scripts that can be checked, reviewed, versioned and stored in the project repository.</a:t>
            </a:r>
          </a:p>
        </p:txBody>
      </p:sp>
      <p:sp>
        <p:nvSpPr>
          <p:cNvPr id="154" name="DevOps automation"/>
          <p:cNvSpPr txBox="1">
            <a:spLocks noGrp="1"/>
          </p:cNvSpPr>
          <p:nvPr>
            <p:ph type="title"/>
          </p:nvPr>
        </p:nvSpPr>
        <p:spPr>
          <a:prstGeom prst="rect">
            <a:avLst/>
          </a:prstGeom>
        </p:spPr>
        <p:txBody>
          <a:bodyPr/>
          <a:lstStyle/>
          <a:p>
            <a:r>
              <a:rPr dirty="0" err="1"/>
              <a:t>DevOps</a:t>
            </a:r>
            <a:r>
              <a:rPr lang="en-US" dirty="0" err="1"/>
              <a:t>+</a:t>
            </a:r>
            <a:r>
              <a:rPr dirty="0" err="1"/>
              <a:t>automation</a:t>
            </a:r>
            <a:endParaRPr dirty="0"/>
          </a:p>
        </p:txBody>
      </p:sp>
      <p:sp>
        <p:nvSpPr>
          <p:cNvPr id="15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22</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Continuous integration Each time a developer commits a change to the project’s master branch, an  executable version of the system is built and tested.…"/>
          <p:cNvSpPr txBox="1">
            <a:spLocks noGrp="1"/>
          </p:cNvSpPr>
          <p:nvPr>
            <p:ph type="body" idx="1"/>
          </p:nvPr>
        </p:nvSpPr>
        <p:spPr>
          <a:xfrm>
            <a:off x="952500" y="1765300"/>
            <a:ext cx="11099800" cy="7213600"/>
          </a:xfrm>
          <a:prstGeom prst="rect">
            <a:avLst/>
          </a:prstGeom>
        </p:spPr>
        <p:txBody>
          <a:bodyPr>
            <a:normAutofit/>
          </a:bodyPr>
          <a:lstStyle/>
          <a:p>
            <a:r>
              <a:rPr b="1" i="1" dirty="0"/>
              <a:t>Continuous integration</a:t>
            </a:r>
            <a:br>
              <a:rPr dirty="0"/>
            </a:br>
            <a:r>
              <a:rPr lang="en-US" dirty="0"/>
              <a:t>Upon </a:t>
            </a:r>
            <a:r>
              <a:rPr dirty="0"/>
              <a:t>commit</a:t>
            </a:r>
            <a:r>
              <a:rPr lang="en-US" dirty="0"/>
              <a:t>ting</a:t>
            </a:r>
            <a:r>
              <a:rPr dirty="0"/>
              <a:t> a change to the master branch, an  executable </a:t>
            </a:r>
            <a:r>
              <a:rPr lang="en-US" dirty="0"/>
              <a:t>syst</a:t>
            </a:r>
            <a:r>
              <a:rPr dirty="0"/>
              <a:t>em is built</a:t>
            </a:r>
            <a:endParaRPr lang="en-US" dirty="0"/>
          </a:p>
          <a:p>
            <a:pPr marL="342900" indent="-342900">
              <a:buFont typeface="Arial" panose="020B0604020202020204" pitchFamily="34" charset="0"/>
              <a:buChar char="•"/>
            </a:pPr>
            <a:r>
              <a:rPr lang="en-US" dirty="0"/>
              <a:t>This includes “building”, “running”, “adding artifacts”,</a:t>
            </a:r>
            <a:r>
              <a:rPr dirty="0"/>
              <a:t> and </a:t>
            </a:r>
            <a:r>
              <a:rPr lang="en-US" dirty="0"/>
              <a:t>"integration </a:t>
            </a:r>
            <a:r>
              <a:rPr dirty="0"/>
              <a:t>test</a:t>
            </a:r>
            <a:r>
              <a:rPr lang="en-US" dirty="0"/>
              <a:t>s”</a:t>
            </a:r>
            <a:endParaRPr dirty="0"/>
          </a:p>
          <a:p>
            <a:r>
              <a:rPr b="1" i="1" dirty="0"/>
              <a:t>Continuous</a:t>
            </a:r>
            <a:r>
              <a:rPr lang="en-US" b="1" i="1" dirty="0"/>
              <a:t> delivery</a:t>
            </a:r>
            <a:br>
              <a:rPr dirty="0"/>
            </a:br>
            <a:r>
              <a:rPr dirty="0"/>
              <a:t>A </a:t>
            </a:r>
            <a:r>
              <a:rPr lang="en-US" dirty="0"/>
              <a:t>pre-production </a:t>
            </a:r>
            <a:r>
              <a:rPr dirty="0"/>
              <a:t>environment is created and the executable software version is tested</a:t>
            </a:r>
            <a:r>
              <a:rPr lang="en-US" dirty="0"/>
              <a:t> by the quality assurance team</a:t>
            </a:r>
            <a:r>
              <a:rPr dirty="0"/>
              <a:t>.</a:t>
            </a:r>
          </a:p>
          <a:p>
            <a:r>
              <a:rPr b="1" i="1" dirty="0"/>
              <a:t>Continuous </a:t>
            </a:r>
            <a:r>
              <a:rPr lang="en-US" b="1" i="1" dirty="0"/>
              <a:t>deployment</a:t>
            </a:r>
            <a:br>
              <a:rPr dirty="0"/>
            </a:br>
            <a:r>
              <a:rPr dirty="0"/>
              <a:t>A new release of the system is made available to users every time a change is made to the master branch of the software.</a:t>
            </a:r>
          </a:p>
          <a:p>
            <a:r>
              <a:rPr b="1" i="1" dirty="0"/>
              <a:t>Infrastructure as code</a:t>
            </a:r>
            <a:endParaRPr lang="en-US" dirty="0"/>
          </a:p>
          <a:p>
            <a:pPr marL="342900" indent="-342900">
              <a:spcBef>
                <a:spcPts val="600"/>
              </a:spcBef>
              <a:buFont typeface="Arial" panose="020B0604020202020204" pitchFamily="34" charset="0"/>
              <a:buChar char="•"/>
            </a:pPr>
            <a:r>
              <a:rPr dirty="0"/>
              <a:t>Machine-readable </a:t>
            </a:r>
            <a:r>
              <a:rPr lang="en-US" dirty="0"/>
              <a:t>scripts to configure</a:t>
            </a:r>
            <a:r>
              <a:rPr dirty="0"/>
              <a:t> infrastructure (network, servers, routers, etc.) </a:t>
            </a:r>
            <a:r>
              <a:rPr lang="en-US" dirty="0"/>
              <a:t>for the produced </a:t>
            </a:r>
            <a:r>
              <a:rPr dirty="0"/>
              <a:t>software. </a:t>
            </a:r>
            <a:endParaRPr lang="en-US" dirty="0"/>
          </a:p>
          <a:p>
            <a:pPr marL="342900" indent="-342900">
              <a:spcBef>
                <a:spcPts val="600"/>
              </a:spcBef>
              <a:buFont typeface="Arial" panose="020B0604020202020204" pitchFamily="34" charset="0"/>
              <a:buChar char="•"/>
            </a:pPr>
            <a:r>
              <a:rPr lang="en-US" dirty="0"/>
              <a:t>The scripts also include installing and configuring </a:t>
            </a:r>
            <a:r>
              <a:rPr dirty="0"/>
              <a:t>software </a:t>
            </a:r>
            <a:r>
              <a:rPr lang="en-US" dirty="0"/>
              <a:t>tools (</a:t>
            </a:r>
            <a:r>
              <a:rPr dirty="0"/>
              <a:t>compilers</a:t>
            </a:r>
            <a:r>
              <a:rPr lang="en-US" dirty="0"/>
              <a:t>,</a:t>
            </a:r>
            <a:r>
              <a:rPr dirty="0"/>
              <a:t> libraries</a:t>
            </a:r>
            <a:r>
              <a:rPr lang="en-US" dirty="0"/>
              <a:t>,</a:t>
            </a:r>
            <a:r>
              <a:rPr dirty="0"/>
              <a:t> DBMS</a:t>
            </a:r>
            <a:r>
              <a:rPr lang="en-US" dirty="0"/>
              <a:t>)</a:t>
            </a:r>
            <a:r>
              <a:rPr dirty="0"/>
              <a:t>.</a:t>
            </a:r>
          </a:p>
        </p:txBody>
      </p:sp>
      <p:sp>
        <p:nvSpPr>
          <p:cNvPr id="158" name="Figure 10.5 Aspects of DevOps automation"/>
          <p:cNvSpPr txBox="1">
            <a:spLocks noGrp="1"/>
          </p:cNvSpPr>
          <p:nvPr>
            <p:ph type="title"/>
          </p:nvPr>
        </p:nvSpPr>
        <p:spPr>
          <a:xfrm>
            <a:off x="952500" y="431800"/>
            <a:ext cx="11099800" cy="678558"/>
          </a:xfrm>
          <a:prstGeom prst="rect">
            <a:avLst/>
          </a:prstGeom>
        </p:spPr>
        <p:txBody>
          <a:bodyPr>
            <a:noAutofit/>
          </a:bodyPr>
          <a:lstStyle/>
          <a:p>
            <a:r>
              <a:rPr lang="en-US" sz="4000" dirty="0">
                <a:solidFill>
                  <a:schemeClr val="accent1">
                    <a:lumMod val="75000"/>
                  </a:schemeClr>
                </a:solidFill>
              </a:rPr>
              <a:t>What does </a:t>
            </a:r>
            <a:r>
              <a:rPr sz="4000" dirty="0">
                <a:solidFill>
                  <a:schemeClr val="accent1">
                    <a:lumMod val="75000"/>
                  </a:schemeClr>
                </a:solidFill>
              </a:rPr>
              <a:t>DevOps automation</a:t>
            </a:r>
            <a:r>
              <a:rPr lang="en-US" sz="4000" dirty="0">
                <a:solidFill>
                  <a:schemeClr val="accent1">
                    <a:lumMod val="75000"/>
                  </a:schemeClr>
                </a:solidFill>
              </a:rPr>
              <a:t> mean?</a:t>
            </a:r>
            <a:endParaRPr sz="4000" dirty="0">
              <a:solidFill>
                <a:schemeClr val="accent1">
                  <a:lumMod val="75000"/>
                </a:schemeClr>
              </a:solidFill>
            </a:endParaRPr>
          </a:p>
        </p:txBody>
      </p:sp>
      <p:sp>
        <p:nvSpPr>
          <p:cNvPr id="15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23</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7">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5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ystem integration (system building) is the process of gathering all of the elements required in a working system, moving them into the right directories, and putting them together to create an operational system.…"/>
          <p:cNvSpPr txBox="1">
            <a:spLocks noGrp="1"/>
          </p:cNvSpPr>
          <p:nvPr>
            <p:ph type="body" idx="1"/>
          </p:nvPr>
        </p:nvSpPr>
        <p:spPr>
          <a:prstGeom prst="rect">
            <a:avLst/>
          </a:prstGeom>
        </p:spPr>
        <p:txBody>
          <a:bodyPr>
            <a:normAutofit lnSpcReduction="10000"/>
          </a:bodyPr>
          <a:lstStyle/>
          <a:p>
            <a:pPr marL="230906" indent="-230906" defTabSz="549148">
              <a:spcBef>
                <a:spcPts val="2800"/>
              </a:spcBef>
              <a:defRPr sz="2632"/>
            </a:pPr>
            <a:r>
              <a:rPr dirty="0"/>
              <a:t>System integration is the process of gathering </a:t>
            </a:r>
            <a:r>
              <a:rPr lang="en-US" dirty="0"/>
              <a:t>all</a:t>
            </a:r>
            <a:r>
              <a:rPr dirty="0"/>
              <a:t> the elements required in a working </a:t>
            </a:r>
            <a:r>
              <a:rPr lang="en-US" dirty="0"/>
              <a:t>system and</a:t>
            </a:r>
            <a:r>
              <a:rPr dirty="0"/>
              <a:t> putting them together to </a:t>
            </a:r>
            <a:r>
              <a:rPr u="sng" dirty="0"/>
              <a:t>create an operational system</a:t>
            </a:r>
            <a:r>
              <a:rPr dirty="0"/>
              <a:t>. </a:t>
            </a:r>
          </a:p>
          <a:p>
            <a:pPr marL="230906" indent="-230906" defTabSz="549148">
              <a:spcBef>
                <a:spcPts val="2800"/>
              </a:spcBef>
              <a:defRPr sz="2632"/>
            </a:pPr>
            <a:r>
              <a:rPr dirty="0"/>
              <a:t>Typical activities that are part of the system integration process include:</a:t>
            </a:r>
          </a:p>
          <a:p>
            <a:pPr marL="859536" lvl="1" indent="-429768" defTabSz="549148">
              <a:spcBef>
                <a:spcPts val="2800"/>
              </a:spcBef>
              <a:defRPr sz="2256"/>
            </a:pPr>
            <a:r>
              <a:rPr dirty="0"/>
              <a:t>Installing database software and setting up the database with the appropriate schema.</a:t>
            </a:r>
          </a:p>
          <a:p>
            <a:pPr marL="859536" lvl="1" indent="-429768" defTabSz="549148">
              <a:spcBef>
                <a:spcPts val="2800"/>
              </a:spcBef>
              <a:defRPr sz="2256"/>
            </a:pPr>
            <a:r>
              <a:rPr dirty="0"/>
              <a:t>Loading test data into the database.</a:t>
            </a:r>
          </a:p>
          <a:p>
            <a:pPr marL="859536" lvl="1" indent="-429768" defTabSz="549148">
              <a:spcBef>
                <a:spcPts val="2800"/>
              </a:spcBef>
              <a:defRPr sz="2256"/>
            </a:pPr>
            <a:r>
              <a:rPr dirty="0"/>
              <a:t>Compiling the files that make up the product</a:t>
            </a:r>
          </a:p>
          <a:p>
            <a:pPr marL="859536" lvl="1" indent="-429768" defTabSz="549148">
              <a:spcBef>
                <a:spcPts val="2800"/>
              </a:spcBef>
              <a:defRPr sz="2256"/>
            </a:pPr>
            <a:r>
              <a:rPr dirty="0"/>
              <a:t>Linking the compiled code with the libraries and other components used.</a:t>
            </a:r>
          </a:p>
          <a:p>
            <a:pPr marL="859536" lvl="1" indent="-429768" defTabSz="549148">
              <a:spcBef>
                <a:spcPts val="2800"/>
              </a:spcBef>
              <a:defRPr sz="2256"/>
            </a:pPr>
            <a:r>
              <a:rPr dirty="0"/>
              <a:t>Checking that external services used are operational. </a:t>
            </a:r>
          </a:p>
          <a:p>
            <a:pPr marL="859536" lvl="1" indent="-429768" defTabSz="549148">
              <a:spcBef>
                <a:spcPts val="2800"/>
              </a:spcBef>
              <a:defRPr sz="2256"/>
            </a:pPr>
            <a:r>
              <a:rPr dirty="0"/>
              <a:t>Deleting old configuration files and moving configuration files to the correct locations.</a:t>
            </a:r>
          </a:p>
          <a:p>
            <a:pPr marL="859536" lvl="1" indent="-429768" defTabSz="549148">
              <a:spcBef>
                <a:spcPts val="2800"/>
              </a:spcBef>
              <a:defRPr sz="2256"/>
            </a:pPr>
            <a:r>
              <a:rPr dirty="0"/>
              <a:t>Running a set of system tests to check that the integration has been successful.</a:t>
            </a:r>
            <a:endParaRPr lang="en-US" dirty="0"/>
          </a:p>
          <a:p>
            <a:pPr marL="859536" lvl="1" indent="-429768" defTabSz="549148">
              <a:spcBef>
                <a:spcPts val="2800"/>
              </a:spcBef>
              <a:defRPr sz="2256"/>
            </a:pPr>
            <a:r>
              <a:rPr lang="en-US" dirty="0"/>
              <a:t>Examples of integration tools: Make, Ant (for Java), Maven, </a:t>
            </a:r>
            <a:r>
              <a:rPr lang="en-US" dirty="0" err="1"/>
              <a:t>Yaml</a:t>
            </a:r>
            <a:r>
              <a:rPr lang="en-US" dirty="0"/>
              <a:t> files, etc.</a:t>
            </a:r>
            <a:endParaRPr dirty="0"/>
          </a:p>
        </p:txBody>
      </p:sp>
      <p:sp>
        <p:nvSpPr>
          <p:cNvPr id="162" name="System integration"/>
          <p:cNvSpPr txBox="1">
            <a:spLocks noGrp="1"/>
          </p:cNvSpPr>
          <p:nvPr>
            <p:ph type="title"/>
          </p:nvPr>
        </p:nvSpPr>
        <p:spPr>
          <a:prstGeom prst="rect">
            <a:avLst/>
          </a:prstGeom>
        </p:spPr>
        <p:txBody>
          <a:bodyPr/>
          <a:lstStyle/>
          <a:p>
            <a:r>
              <a:rPr dirty="0"/>
              <a:t>System integration</a:t>
            </a:r>
            <a:r>
              <a:rPr lang="en-US" dirty="0"/>
              <a:t> (system building) </a:t>
            </a:r>
            <a:endParaRPr dirty="0"/>
          </a:p>
        </p:txBody>
      </p:sp>
      <p:sp>
        <p:nvSpPr>
          <p:cNvPr id="1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24</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1">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1">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61">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ontinuous integration simply means that an integrated version of the system is created and tested every time a change is pushed to the system’s shared repository.…"/>
          <p:cNvSpPr txBox="1">
            <a:spLocks noGrp="1"/>
          </p:cNvSpPr>
          <p:nvPr>
            <p:ph type="body" idx="1"/>
          </p:nvPr>
        </p:nvSpPr>
        <p:spPr>
          <a:prstGeom prst="rect">
            <a:avLst/>
          </a:prstGeom>
        </p:spPr>
        <p:txBody>
          <a:bodyPr/>
          <a:lstStyle/>
          <a:p>
            <a:r>
              <a:rPr dirty="0"/>
              <a:t>Continuous integration means that an integrated version of the system is created and tested </a:t>
            </a:r>
            <a:r>
              <a:rPr u="sng" dirty="0"/>
              <a:t>every time a change is pushed</a:t>
            </a:r>
            <a:r>
              <a:rPr dirty="0"/>
              <a:t> to the repository. </a:t>
            </a:r>
          </a:p>
          <a:p>
            <a:endParaRPr lang="en-US" dirty="0"/>
          </a:p>
          <a:p>
            <a:r>
              <a:rPr lang="en-US" dirty="0"/>
              <a:t>Upon </a:t>
            </a:r>
            <a:r>
              <a:rPr dirty="0"/>
              <a:t>completion of the push operation, the repository sends a message to an integration server to build a new version of the product</a:t>
            </a:r>
          </a:p>
          <a:p>
            <a:endParaRPr lang="en-US" dirty="0"/>
          </a:p>
          <a:p>
            <a:r>
              <a:rPr dirty="0"/>
              <a:t>The advantage of continuous integration </a:t>
            </a:r>
            <a:r>
              <a:rPr lang="en-US" dirty="0"/>
              <a:t>(</a:t>
            </a:r>
            <a:r>
              <a:rPr dirty="0"/>
              <a:t>compared to </a:t>
            </a:r>
            <a:r>
              <a:rPr lang="en-US" dirty="0"/>
              <a:t>in</a:t>
            </a:r>
            <a:r>
              <a:rPr dirty="0"/>
              <a:t>frequent integration</a:t>
            </a:r>
            <a:r>
              <a:rPr lang="en-US" dirty="0"/>
              <a:t>)</a:t>
            </a:r>
            <a:r>
              <a:rPr dirty="0"/>
              <a:t> is faster find</a:t>
            </a:r>
            <a:r>
              <a:rPr lang="en-US" dirty="0"/>
              <a:t>ing</a:t>
            </a:r>
            <a:r>
              <a:rPr dirty="0"/>
              <a:t> and fix</a:t>
            </a:r>
            <a:r>
              <a:rPr lang="en-US" dirty="0"/>
              <a:t>ing</a:t>
            </a:r>
            <a:r>
              <a:rPr dirty="0"/>
              <a:t> bugs </a:t>
            </a:r>
          </a:p>
          <a:p>
            <a:pPr lvl="1">
              <a:spcBef>
                <a:spcPts val="600"/>
              </a:spcBef>
            </a:pPr>
            <a:r>
              <a:rPr dirty="0"/>
              <a:t>If you make a small change and some system tests then fail, the problem almost certainly lies in the new code that </a:t>
            </a:r>
            <a:r>
              <a:rPr lang="en-US" dirty="0"/>
              <a:t>is</a:t>
            </a:r>
            <a:r>
              <a:rPr dirty="0"/>
              <a:t> pushed to the repo</a:t>
            </a:r>
            <a:r>
              <a:rPr lang="en-US" dirty="0"/>
              <a:t>!</a:t>
            </a:r>
            <a:r>
              <a:rPr dirty="0"/>
              <a:t> </a:t>
            </a:r>
            <a:endParaRPr lang="en-US" dirty="0"/>
          </a:p>
          <a:p>
            <a:pPr lvl="1">
              <a:spcBef>
                <a:spcPts val="600"/>
              </a:spcBef>
            </a:pPr>
            <a:r>
              <a:rPr dirty="0"/>
              <a:t>You can focus on this code to find the bug causing the problem. </a:t>
            </a:r>
          </a:p>
        </p:txBody>
      </p:sp>
      <p:sp>
        <p:nvSpPr>
          <p:cNvPr id="166" name="Continuous integration"/>
          <p:cNvSpPr txBox="1">
            <a:spLocks noGrp="1"/>
          </p:cNvSpPr>
          <p:nvPr>
            <p:ph type="title"/>
          </p:nvPr>
        </p:nvSpPr>
        <p:spPr>
          <a:prstGeom prst="rect">
            <a:avLst/>
          </a:prstGeom>
        </p:spPr>
        <p:txBody>
          <a:bodyPr/>
          <a:lstStyle/>
          <a:p>
            <a:r>
              <a:rPr dirty="0"/>
              <a:t>Continuous integration</a:t>
            </a:r>
            <a:r>
              <a:rPr lang="en-US" dirty="0"/>
              <a:t> (CI)</a:t>
            </a:r>
            <a:endParaRPr dirty="0"/>
          </a:p>
        </p:txBody>
      </p:sp>
      <p:sp>
        <p:nvSpPr>
          <p:cNvPr id="16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5">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Figure 10.9 Continuous integration"/>
          <p:cNvSpPr txBox="1">
            <a:spLocks noGrp="1"/>
          </p:cNvSpPr>
          <p:nvPr>
            <p:ph type="title"/>
          </p:nvPr>
        </p:nvSpPr>
        <p:spPr>
          <a:xfrm>
            <a:off x="589746" y="473520"/>
            <a:ext cx="11798300" cy="678558"/>
          </a:xfrm>
          <a:prstGeom prst="rect">
            <a:avLst/>
          </a:prstGeom>
        </p:spPr>
        <p:txBody>
          <a:bodyPr>
            <a:noAutofit/>
          </a:bodyPr>
          <a:lstStyle/>
          <a:p>
            <a:r>
              <a:rPr sz="4000" dirty="0">
                <a:solidFill>
                  <a:schemeClr val="accent1">
                    <a:lumMod val="75000"/>
                  </a:schemeClr>
                </a:solidFill>
              </a:rPr>
              <a:t>Continuous integration</a:t>
            </a:r>
            <a:r>
              <a:rPr lang="en-US" sz="4000" dirty="0">
                <a:solidFill>
                  <a:schemeClr val="accent1">
                    <a:lumMod val="75000"/>
                  </a:schemeClr>
                </a:solidFill>
              </a:rPr>
              <a:t> (e.g., via Azure DevOps)</a:t>
            </a:r>
            <a:endParaRPr sz="4000" dirty="0">
              <a:solidFill>
                <a:schemeClr val="accent1">
                  <a:lumMod val="75000"/>
                </a:schemeClr>
              </a:solidFill>
            </a:endParaRPr>
          </a:p>
        </p:txBody>
      </p:sp>
      <p:sp>
        <p:nvSpPr>
          <p:cNvPr id="17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26</a:t>
            </a:fld>
            <a:endParaRPr/>
          </a:p>
        </p:txBody>
      </p:sp>
      <p:pic>
        <p:nvPicPr>
          <p:cNvPr id="5" name="Picture 4">
            <a:extLst>
              <a:ext uri="{FF2B5EF4-FFF2-40B4-BE49-F238E27FC236}">
                <a16:creationId xmlns:a16="http://schemas.microsoft.com/office/drawing/2014/main" id="{4B7C4756-CAFA-FA45-ACF6-A67A2890DDD8}"/>
              </a:ext>
            </a:extLst>
          </p:cNvPr>
          <p:cNvPicPr>
            <a:picLocks noChangeAspect="1"/>
          </p:cNvPicPr>
          <p:nvPr/>
        </p:nvPicPr>
        <p:blipFill rotWithShape="1">
          <a:blip r:embed="rId2">
            <a:extLst>
              <a:ext uri="{28A0092B-C50C-407E-A947-70E740481C1C}">
                <a14:useLocalDpi xmlns:a14="http://schemas.microsoft.com/office/drawing/2010/main" val="0"/>
              </a:ext>
            </a:extLst>
          </a:blip>
          <a:srcRect l="9722" t="12712" r="10569" b="60689"/>
          <a:stretch/>
        </p:blipFill>
        <p:spPr>
          <a:xfrm>
            <a:off x="-1" y="2120899"/>
            <a:ext cx="12977795" cy="5880101"/>
          </a:xfrm>
          <a:prstGeom prst="rect">
            <a:avLst/>
          </a:prstGeom>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In a continuous integration environment, developers have to make sure that they don’t ‘break the build’.…"/>
          <p:cNvSpPr txBox="1">
            <a:spLocks noGrp="1"/>
          </p:cNvSpPr>
          <p:nvPr>
            <p:ph type="body" idx="1"/>
          </p:nvPr>
        </p:nvSpPr>
        <p:spPr>
          <a:prstGeom prst="rect">
            <a:avLst/>
          </a:prstGeom>
        </p:spPr>
        <p:txBody>
          <a:bodyPr/>
          <a:lstStyle/>
          <a:p>
            <a:endParaRPr lang="en-US" dirty="0"/>
          </a:p>
          <a:p>
            <a:r>
              <a:rPr dirty="0"/>
              <a:t>Breaking the build means pushing code to the project repository which, when integrated, causes some of the system tests to fail. </a:t>
            </a:r>
            <a:endParaRPr lang="en-US" dirty="0"/>
          </a:p>
          <a:p>
            <a:pPr lvl="1">
              <a:spcBef>
                <a:spcPts val="600"/>
              </a:spcBef>
            </a:pPr>
            <a:r>
              <a:rPr lang="en-US" dirty="0"/>
              <a:t>In a CI, developers have to make sure that they don’t ‘break the build’. </a:t>
            </a:r>
          </a:p>
          <a:p>
            <a:pPr lvl="1">
              <a:spcBef>
                <a:spcPts val="600"/>
              </a:spcBef>
            </a:pPr>
            <a:r>
              <a:rPr dirty="0"/>
              <a:t>If this happens</a:t>
            </a:r>
            <a:r>
              <a:rPr lang="en-US" dirty="0"/>
              <a:t>,</a:t>
            </a:r>
            <a:r>
              <a:rPr dirty="0"/>
              <a:t> you should discover and fix the problem so that normal development can continue. </a:t>
            </a:r>
          </a:p>
          <a:p>
            <a:endParaRPr lang="en-US" dirty="0"/>
          </a:p>
          <a:p>
            <a:r>
              <a:rPr lang="en-US" dirty="0"/>
              <a:t>How t</a:t>
            </a:r>
            <a:r>
              <a:rPr dirty="0"/>
              <a:t>o avoid breaking the build</a:t>
            </a:r>
            <a:r>
              <a:rPr lang="en-US" dirty="0"/>
              <a:t>?</a:t>
            </a:r>
          </a:p>
          <a:p>
            <a:pPr lvl="1">
              <a:spcBef>
                <a:spcPts val="600"/>
              </a:spcBef>
            </a:pPr>
            <a:r>
              <a:rPr lang="en-US" dirty="0"/>
              <a:t>Practice </a:t>
            </a:r>
            <a:r>
              <a:rPr dirty="0"/>
              <a:t>‘integrate twice’ approach </a:t>
            </a:r>
          </a:p>
          <a:p>
            <a:pPr lvl="1">
              <a:spcBef>
                <a:spcPts val="600"/>
              </a:spcBef>
            </a:pPr>
            <a:r>
              <a:rPr dirty="0"/>
              <a:t>You should integrate and test on your own computer before pushing code to the project repository to trigger the integration server </a:t>
            </a:r>
          </a:p>
        </p:txBody>
      </p:sp>
      <p:sp>
        <p:nvSpPr>
          <p:cNvPr id="174" name="Breaking the build"/>
          <p:cNvSpPr txBox="1">
            <a:spLocks noGrp="1"/>
          </p:cNvSpPr>
          <p:nvPr>
            <p:ph type="title"/>
          </p:nvPr>
        </p:nvSpPr>
        <p:spPr>
          <a:prstGeom prst="rect">
            <a:avLst/>
          </a:prstGeom>
        </p:spPr>
        <p:txBody>
          <a:bodyPr/>
          <a:lstStyle/>
          <a:p>
            <a:r>
              <a:rPr lang="en-US" dirty="0"/>
              <a:t>“Don’t b</a:t>
            </a:r>
            <a:r>
              <a:rPr dirty="0"/>
              <a:t>reak the build</a:t>
            </a:r>
            <a:r>
              <a:rPr lang="en-US" dirty="0"/>
              <a:t>!”</a:t>
            </a:r>
            <a:endParaRPr dirty="0"/>
          </a:p>
        </p:txBody>
      </p:sp>
      <p:sp>
        <p:nvSpPr>
          <p:cNvPr id="17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27</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Figure 10.10 Local integration"/>
          <p:cNvSpPr txBox="1">
            <a:spLocks noGrp="1"/>
          </p:cNvSpPr>
          <p:nvPr>
            <p:ph type="title"/>
          </p:nvPr>
        </p:nvSpPr>
        <p:spPr>
          <a:xfrm>
            <a:off x="952500" y="495300"/>
            <a:ext cx="11099800" cy="678558"/>
          </a:xfrm>
          <a:prstGeom prst="rect">
            <a:avLst/>
          </a:prstGeom>
        </p:spPr>
        <p:txBody>
          <a:bodyPr>
            <a:noAutofit/>
          </a:bodyPr>
          <a:lstStyle/>
          <a:p>
            <a:r>
              <a:rPr lang="en-US" sz="4000" dirty="0">
                <a:solidFill>
                  <a:schemeClr val="accent1">
                    <a:lumMod val="75000"/>
                  </a:schemeClr>
                </a:solidFill>
              </a:rPr>
              <a:t>First do the “l</a:t>
            </a:r>
            <a:r>
              <a:rPr sz="4000" dirty="0">
                <a:solidFill>
                  <a:schemeClr val="accent1">
                    <a:lumMod val="75000"/>
                  </a:schemeClr>
                </a:solidFill>
              </a:rPr>
              <a:t>ocal integration</a:t>
            </a:r>
            <a:r>
              <a:rPr lang="en-US" sz="4000" dirty="0">
                <a:solidFill>
                  <a:schemeClr val="accent1">
                    <a:lumMod val="75000"/>
                  </a:schemeClr>
                </a:solidFill>
              </a:rPr>
              <a:t>” </a:t>
            </a:r>
            <a:endParaRPr sz="4000" dirty="0">
              <a:solidFill>
                <a:schemeClr val="accent1">
                  <a:lumMod val="75000"/>
                </a:schemeClr>
              </a:solidFill>
            </a:endParaRPr>
          </a:p>
        </p:txBody>
      </p:sp>
      <p:sp>
        <p:nvSpPr>
          <p:cNvPr id="17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28</a:t>
            </a:fld>
            <a:endParaRPr/>
          </a:p>
        </p:txBody>
      </p:sp>
      <p:pic>
        <p:nvPicPr>
          <p:cNvPr id="5" name="Picture 4">
            <a:extLst>
              <a:ext uri="{FF2B5EF4-FFF2-40B4-BE49-F238E27FC236}">
                <a16:creationId xmlns:a16="http://schemas.microsoft.com/office/drawing/2014/main" id="{8E62D35F-6787-874E-ACFA-3D6033F59EE9}"/>
              </a:ext>
            </a:extLst>
          </p:cNvPr>
          <p:cNvPicPr>
            <a:picLocks noChangeAspect="1"/>
          </p:cNvPicPr>
          <p:nvPr/>
        </p:nvPicPr>
        <p:blipFill rotWithShape="1">
          <a:blip r:embed="rId2">
            <a:extLst>
              <a:ext uri="{28A0092B-C50C-407E-A947-70E740481C1C}">
                <a14:useLocalDpi xmlns:a14="http://schemas.microsoft.com/office/drawing/2010/main" val="0"/>
              </a:ext>
            </a:extLst>
          </a:blip>
          <a:srcRect l="11460" t="10948" r="9750" b="55291"/>
          <a:stretch/>
        </p:blipFill>
        <p:spPr>
          <a:xfrm>
            <a:off x="392881" y="1654330"/>
            <a:ext cx="12219038" cy="7108670"/>
          </a:xfrm>
          <a:prstGeom prst="rect">
            <a:avLst/>
          </a:prstGeom>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Continuous integration is only effective if the integration process is fast and developers do not have to wait for the results of their tests of the integrated system.…"/>
          <p:cNvSpPr txBox="1">
            <a:spLocks noGrp="1"/>
          </p:cNvSpPr>
          <p:nvPr>
            <p:ph type="body" idx="1"/>
          </p:nvPr>
        </p:nvSpPr>
        <p:spPr>
          <a:xfrm>
            <a:off x="495300" y="1682800"/>
            <a:ext cx="11857881" cy="7197230"/>
          </a:xfrm>
          <a:prstGeom prst="rect">
            <a:avLst/>
          </a:prstGeom>
        </p:spPr>
        <p:txBody>
          <a:bodyPr/>
          <a:lstStyle/>
          <a:p>
            <a:r>
              <a:rPr lang="en-US" dirty="0"/>
              <a:t>CI</a:t>
            </a:r>
            <a:r>
              <a:rPr dirty="0"/>
              <a:t> is only effective if the integration process is fast and developers do not have to wait for the results of their tests of the integrated system. </a:t>
            </a:r>
          </a:p>
          <a:p>
            <a:endParaRPr lang="en-US" sz="1400" dirty="0"/>
          </a:p>
          <a:p>
            <a:r>
              <a:rPr dirty="0"/>
              <a:t>However, some activities in the build process, such as populating a database or compiling hundreds of system files, are inherently slow. </a:t>
            </a:r>
          </a:p>
          <a:p>
            <a:endParaRPr lang="en-US" sz="1400" dirty="0"/>
          </a:p>
          <a:p>
            <a:r>
              <a:rPr dirty="0"/>
              <a:t>It is essential to have an </a:t>
            </a:r>
            <a:r>
              <a:rPr u="sng" dirty="0"/>
              <a:t>automated build process</a:t>
            </a:r>
            <a:r>
              <a:rPr dirty="0"/>
              <a:t> that minimizes the time spent on these activities. </a:t>
            </a:r>
          </a:p>
          <a:p>
            <a:endParaRPr lang="en-US" sz="1400" dirty="0"/>
          </a:p>
          <a:p>
            <a:r>
              <a:rPr dirty="0"/>
              <a:t>Fast system building is achieved using a process of incremental building, where only those parts of the system that have been changed are rebuilt</a:t>
            </a:r>
          </a:p>
        </p:txBody>
      </p:sp>
      <p:sp>
        <p:nvSpPr>
          <p:cNvPr id="182" name="System building"/>
          <p:cNvSpPr txBox="1">
            <a:spLocks noGrp="1"/>
          </p:cNvSpPr>
          <p:nvPr>
            <p:ph type="title"/>
          </p:nvPr>
        </p:nvSpPr>
        <p:spPr>
          <a:xfrm>
            <a:off x="495300" y="425600"/>
            <a:ext cx="12014200" cy="1098600"/>
          </a:xfrm>
          <a:prstGeom prst="rect">
            <a:avLst/>
          </a:prstGeom>
        </p:spPr>
        <p:txBody>
          <a:bodyPr/>
          <a:lstStyle/>
          <a:p>
            <a:r>
              <a:rPr dirty="0"/>
              <a:t>System building</a:t>
            </a:r>
          </a:p>
        </p:txBody>
      </p:sp>
      <p:sp>
        <p:nvSpPr>
          <p:cNvPr id="18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1">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1">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Figure 10.1 Development, release and support"/>
          <p:cNvSpPr txBox="1">
            <a:spLocks noGrp="1"/>
          </p:cNvSpPr>
          <p:nvPr>
            <p:ph type="title"/>
          </p:nvPr>
        </p:nvSpPr>
        <p:spPr>
          <a:prstGeom prst="rect">
            <a:avLst/>
          </a:prstGeom>
        </p:spPr>
        <p:txBody>
          <a:bodyPr>
            <a:noAutofit/>
          </a:bodyPr>
          <a:lstStyle/>
          <a:p>
            <a:r>
              <a:rPr sz="4000" dirty="0">
                <a:solidFill>
                  <a:schemeClr val="tx1">
                    <a:lumMod val="75000"/>
                  </a:schemeClr>
                </a:solidFill>
              </a:rPr>
              <a:t>Development, release and support</a:t>
            </a:r>
          </a:p>
        </p:txBody>
      </p:sp>
      <p:sp>
        <p:nvSpPr>
          <p:cNvPr id="82"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a:t>
            </a:fld>
            <a:endParaRPr/>
          </a:p>
        </p:txBody>
      </p:sp>
      <p:pic>
        <p:nvPicPr>
          <p:cNvPr id="5" name="Picture 4">
            <a:extLst>
              <a:ext uri="{FF2B5EF4-FFF2-40B4-BE49-F238E27FC236}">
                <a16:creationId xmlns:a16="http://schemas.microsoft.com/office/drawing/2014/main" id="{AAAD9A45-AE53-1043-A95C-7BFB445D6B6C}"/>
              </a:ext>
            </a:extLst>
          </p:cNvPr>
          <p:cNvPicPr>
            <a:picLocks noChangeAspect="1"/>
          </p:cNvPicPr>
          <p:nvPr/>
        </p:nvPicPr>
        <p:blipFill rotWithShape="1">
          <a:blip r:embed="rId2">
            <a:extLst>
              <a:ext uri="{28A0092B-C50C-407E-A947-70E740481C1C}">
                <a14:useLocalDpi xmlns:a14="http://schemas.microsoft.com/office/drawing/2010/main" val="0"/>
              </a:ext>
            </a:extLst>
          </a:blip>
          <a:srcRect l="14909" t="9853" r="18833" b="62336"/>
          <a:stretch/>
        </p:blipFill>
        <p:spPr>
          <a:xfrm>
            <a:off x="571500" y="1450845"/>
            <a:ext cx="12073905" cy="6880485"/>
          </a:xfrm>
          <a:prstGeom prst="rect">
            <a:avLst/>
          </a:prstGeom>
        </p:spPr>
      </p:pic>
      <p:sp>
        <p:nvSpPr>
          <p:cNvPr id="2" name="TextBox 1">
            <a:extLst>
              <a:ext uri="{FF2B5EF4-FFF2-40B4-BE49-F238E27FC236}">
                <a16:creationId xmlns:a16="http://schemas.microsoft.com/office/drawing/2014/main" id="{4E2E21B7-E395-D296-BE4E-C3C13359A262}"/>
              </a:ext>
            </a:extLst>
          </p:cNvPr>
          <p:cNvSpPr txBox="1"/>
          <p:nvPr/>
        </p:nvSpPr>
        <p:spPr>
          <a:xfrm>
            <a:off x="1516224" y="7557224"/>
            <a:ext cx="10540325" cy="10746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marL="238125" indent="-238125" algn="l">
              <a:spcBef>
                <a:spcPts val="2900"/>
              </a:spcBef>
              <a:buFont typeface="Arial"/>
              <a:buChar char="•"/>
            </a:pPr>
            <a:r>
              <a:rPr lang="en-US" sz="2700" dirty="0"/>
              <a:t>inevitable delays and overheads in the traditional support model. </a:t>
            </a:r>
            <a:endParaRPr lang="en-US"/>
          </a:p>
          <a:p>
            <a:pPr marL="0" marR="0" indent="0" algn="l" defTabSz="584200">
              <a:lnSpc>
                <a:spcPct val="100000"/>
              </a:lnSpc>
              <a:spcBef>
                <a:spcPts val="0"/>
              </a:spcBef>
              <a:spcAft>
                <a:spcPts val="0"/>
              </a:spcAft>
              <a:buClrTx/>
              <a:buSzTx/>
              <a:buFontTx/>
              <a:buNone/>
              <a:tabLst/>
            </a:pPr>
            <a:endParaRPr lang="en-US" sz="1200" b="0" i="0" u="none" strike="noStrike" cap="none" spc="0" normalizeH="0" baseline="0" dirty="0">
              <a:ln>
                <a:noFill/>
              </a:ln>
              <a:solidFill>
                <a:srgbClr val="005493"/>
              </a:solidFill>
              <a:effectLst/>
              <a:uFillTx/>
              <a:latin typeface="+mj-lt"/>
              <a:ea typeface="+mj-ea"/>
              <a:cs typeface="+mj-cs"/>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Figure 10.11 is a dependency model that shows the dependencies for test execution.…"/>
          <p:cNvSpPr txBox="1">
            <a:spLocks noGrp="1"/>
          </p:cNvSpPr>
          <p:nvPr>
            <p:ph type="body" idx="1"/>
          </p:nvPr>
        </p:nvSpPr>
        <p:spPr>
          <a:xfrm>
            <a:off x="204042" y="1747837"/>
            <a:ext cx="9447958" cy="7197230"/>
          </a:xfrm>
          <a:prstGeom prst="rect">
            <a:avLst/>
          </a:prstGeom>
        </p:spPr>
        <p:txBody>
          <a:bodyPr>
            <a:normAutofit/>
          </a:bodyPr>
          <a:lstStyle/>
          <a:p>
            <a:r>
              <a:rPr dirty="0"/>
              <a:t>Figure</a:t>
            </a:r>
            <a:r>
              <a:rPr lang="en-US" dirty="0"/>
              <a:t> 1</a:t>
            </a:r>
            <a:r>
              <a:rPr dirty="0"/>
              <a:t> is a dependency model that shows the dependencies for test execution. </a:t>
            </a:r>
          </a:p>
          <a:p>
            <a:pPr lvl="1">
              <a:spcBef>
                <a:spcPts val="600"/>
              </a:spcBef>
            </a:pPr>
            <a:r>
              <a:rPr dirty="0"/>
              <a:t>The upward-pointing shows the information required to complete the task shown in the rectangle</a:t>
            </a:r>
          </a:p>
          <a:p>
            <a:r>
              <a:rPr dirty="0"/>
              <a:t>Running system tests depends on the existence of executable object code for the program and system tests</a:t>
            </a:r>
          </a:p>
          <a:p>
            <a:endParaRPr lang="en-US" sz="1600" dirty="0"/>
          </a:p>
          <a:p>
            <a:r>
              <a:rPr dirty="0"/>
              <a:t>Figure </a:t>
            </a:r>
            <a:r>
              <a:rPr lang="en-US" dirty="0"/>
              <a:t>2: </a:t>
            </a:r>
            <a:r>
              <a:rPr dirty="0"/>
              <a:t>a lower-level dependency model that shows the dependencies involved in creating the object code for a source code files</a:t>
            </a:r>
            <a:r>
              <a:rPr lang="en-US" dirty="0"/>
              <a:t>,</a:t>
            </a:r>
            <a:r>
              <a:rPr dirty="0"/>
              <a:t> called </a:t>
            </a:r>
            <a:r>
              <a:rPr dirty="0" err="1"/>
              <a:t>Mycode</a:t>
            </a:r>
            <a:r>
              <a:rPr dirty="0"/>
              <a:t>.</a:t>
            </a:r>
          </a:p>
        </p:txBody>
      </p:sp>
      <p:sp>
        <p:nvSpPr>
          <p:cNvPr id="190" name="Dependencies"/>
          <p:cNvSpPr txBox="1">
            <a:spLocks noGrp="1"/>
          </p:cNvSpPr>
          <p:nvPr>
            <p:ph type="title"/>
          </p:nvPr>
        </p:nvSpPr>
        <p:spPr>
          <a:prstGeom prst="rect">
            <a:avLst/>
          </a:prstGeom>
        </p:spPr>
        <p:txBody>
          <a:bodyPr/>
          <a:lstStyle/>
          <a:p>
            <a:r>
              <a:t>Dependencies</a:t>
            </a:r>
          </a:p>
        </p:txBody>
      </p:sp>
      <p:sp>
        <p:nvSpPr>
          <p:cNvPr id="19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30</a:t>
            </a:fld>
            <a:endParaRPr/>
          </a:p>
        </p:txBody>
      </p:sp>
      <p:pic>
        <p:nvPicPr>
          <p:cNvPr id="2" name="Picture 1">
            <a:extLst>
              <a:ext uri="{FF2B5EF4-FFF2-40B4-BE49-F238E27FC236}">
                <a16:creationId xmlns:a16="http://schemas.microsoft.com/office/drawing/2014/main" id="{77A49376-BBF6-DAFF-29BF-44E15BB5CCD5}"/>
              </a:ext>
            </a:extLst>
          </p:cNvPr>
          <p:cNvPicPr>
            <a:picLocks noChangeAspect="1"/>
          </p:cNvPicPr>
          <p:nvPr/>
        </p:nvPicPr>
        <p:blipFill rotWithShape="1">
          <a:blip r:embed="rId2">
            <a:extLst>
              <a:ext uri="{28A0092B-C50C-407E-A947-70E740481C1C}">
                <a14:useLocalDpi xmlns:a14="http://schemas.microsoft.com/office/drawing/2010/main" val="0"/>
              </a:ext>
            </a:extLst>
          </a:blip>
          <a:srcRect l="27690" t="11044" r="30024" b="62762"/>
          <a:stretch/>
        </p:blipFill>
        <p:spPr>
          <a:xfrm>
            <a:off x="9088729" y="1905000"/>
            <a:ext cx="3926535" cy="3302000"/>
          </a:xfrm>
          <a:prstGeom prst="rect">
            <a:avLst/>
          </a:prstGeom>
        </p:spPr>
      </p:pic>
      <p:pic>
        <p:nvPicPr>
          <p:cNvPr id="3" name="Picture 2">
            <a:extLst>
              <a:ext uri="{FF2B5EF4-FFF2-40B4-BE49-F238E27FC236}">
                <a16:creationId xmlns:a16="http://schemas.microsoft.com/office/drawing/2014/main" id="{094951C3-6306-99FC-F223-BE6B933A2B1D}"/>
              </a:ext>
            </a:extLst>
          </p:cNvPr>
          <p:cNvPicPr>
            <a:picLocks noChangeAspect="1"/>
          </p:cNvPicPr>
          <p:nvPr/>
        </p:nvPicPr>
        <p:blipFill rotWithShape="1">
          <a:blip r:embed="rId3">
            <a:extLst>
              <a:ext uri="{28A0092B-C50C-407E-A947-70E740481C1C}">
                <a14:useLocalDpi xmlns:a14="http://schemas.microsoft.com/office/drawing/2010/main" val="0"/>
              </a:ext>
            </a:extLst>
          </a:blip>
          <a:srcRect l="23507" t="12362" r="19946" b="63202"/>
          <a:stretch/>
        </p:blipFill>
        <p:spPr>
          <a:xfrm>
            <a:off x="7611414" y="6527800"/>
            <a:ext cx="5346700" cy="3136900"/>
          </a:xfrm>
          <a:prstGeom prst="rect">
            <a:avLst/>
          </a:prstGeom>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An automated build system uses the specification of dependencies to work out what needs to be done. It uses the file modification timestamp to decide if a source code file has been changed.…"/>
          <p:cNvSpPr txBox="1">
            <a:spLocks noGrp="1"/>
          </p:cNvSpPr>
          <p:nvPr>
            <p:ph type="body" idx="1"/>
          </p:nvPr>
        </p:nvSpPr>
        <p:spPr>
          <a:xfrm>
            <a:off x="346819" y="1658937"/>
            <a:ext cx="11857881" cy="7197230"/>
          </a:xfrm>
          <a:prstGeom prst="rect">
            <a:avLst/>
          </a:prstGeom>
        </p:spPr>
        <p:txBody>
          <a:bodyPr>
            <a:normAutofit lnSpcReduction="10000"/>
          </a:bodyPr>
          <a:lstStyle/>
          <a:p>
            <a:r>
              <a:rPr dirty="0"/>
              <a:t>An automated build system uses the specification of dependencies to work out what needs to be done. </a:t>
            </a:r>
            <a:endParaRPr lang="en-US" dirty="0"/>
          </a:p>
          <a:p>
            <a:pPr lvl="1"/>
            <a:r>
              <a:rPr lang="en-US" dirty="0"/>
              <a:t>It uses the file modification timestamp to decide if a source code file has been changed. </a:t>
            </a:r>
          </a:p>
          <a:p>
            <a:pPr lvl="1"/>
            <a:r>
              <a:rPr dirty="0"/>
              <a:t>The modification date of the compiled code is after the modification date of the source code. </a:t>
            </a:r>
            <a:endParaRPr lang="en-US" dirty="0"/>
          </a:p>
          <a:p>
            <a:pPr lvl="2">
              <a:spcBef>
                <a:spcPts val="600"/>
              </a:spcBef>
            </a:pPr>
            <a:r>
              <a:rPr sz="2000" dirty="0"/>
              <a:t>The build system infers that no changes have been made to the source code and does nothing.</a:t>
            </a:r>
          </a:p>
          <a:p>
            <a:pPr lvl="1"/>
            <a:r>
              <a:rPr dirty="0"/>
              <a:t>The modification date of the compiled code is before the modification date of the compiled code. </a:t>
            </a:r>
            <a:endParaRPr lang="en-US" dirty="0"/>
          </a:p>
          <a:p>
            <a:pPr lvl="2">
              <a:spcBef>
                <a:spcPts val="600"/>
              </a:spcBef>
            </a:pPr>
            <a:r>
              <a:rPr sz="2000" dirty="0"/>
              <a:t>The build system recompiles the source and replaces the existing file of compiled code with an updated version.</a:t>
            </a:r>
          </a:p>
          <a:p>
            <a:pPr lvl="1"/>
            <a:r>
              <a:rPr dirty="0"/>
              <a:t>The modification date of the compiled code is after the modification date of the source code. However, the modification date of </a:t>
            </a:r>
            <a:r>
              <a:rPr dirty="0" err="1"/>
              <a:t>Classdef</a:t>
            </a:r>
            <a:r>
              <a:rPr dirty="0"/>
              <a:t> is after the modification date of the source code of </a:t>
            </a:r>
            <a:r>
              <a:rPr dirty="0" err="1"/>
              <a:t>Mycode</a:t>
            </a:r>
            <a:r>
              <a:rPr dirty="0"/>
              <a:t>. </a:t>
            </a:r>
            <a:endParaRPr lang="en-US" dirty="0"/>
          </a:p>
          <a:p>
            <a:pPr lvl="2">
              <a:spcBef>
                <a:spcPts val="600"/>
              </a:spcBef>
            </a:pPr>
            <a:r>
              <a:rPr sz="2200" dirty="0"/>
              <a:t>Therefore, </a:t>
            </a:r>
            <a:r>
              <a:rPr sz="2200" dirty="0" err="1"/>
              <a:t>Mycode</a:t>
            </a:r>
            <a:r>
              <a:rPr sz="2200" dirty="0"/>
              <a:t> has to be recompiled to incorporate these changes.</a:t>
            </a:r>
          </a:p>
        </p:txBody>
      </p:sp>
      <p:sp>
        <p:nvSpPr>
          <p:cNvPr id="198" name="Title"/>
          <p:cNvSpPr txBox="1">
            <a:spLocks noGrp="1"/>
          </p:cNvSpPr>
          <p:nvPr>
            <p:ph type="title"/>
          </p:nvPr>
        </p:nvSpPr>
        <p:spPr>
          <a:prstGeom prst="rect">
            <a:avLst/>
          </a:prstGeom>
        </p:spPr>
        <p:txBody>
          <a:bodyPr/>
          <a:lstStyle/>
          <a:p>
            <a:r>
              <a:rPr lang="en-US" dirty="0"/>
              <a:t>Automated build systems</a:t>
            </a:r>
            <a:endParaRPr dirty="0"/>
          </a:p>
        </p:txBody>
      </p:sp>
      <p:sp>
        <p:nvSpPr>
          <p:cNvPr id="19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31</a:t>
            </a:fld>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Continuous integration means creating an executable version of a software system whenever a change is made to the repository. The CI tool builds the system and runs tests on your development computer or project integration server.…"/>
          <p:cNvSpPr txBox="1">
            <a:spLocks noGrp="1"/>
          </p:cNvSpPr>
          <p:nvPr>
            <p:ph type="body" idx="1"/>
          </p:nvPr>
        </p:nvSpPr>
        <p:spPr>
          <a:prstGeom prst="rect">
            <a:avLst/>
          </a:prstGeom>
        </p:spPr>
        <p:txBody>
          <a:bodyPr>
            <a:normAutofit/>
          </a:bodyPr>
          <a:lstStyle/>
          <a:p>
            <a:pPr marL="243188" indent="-243188" defTabSz="578358">
              <a:spcBef>
                <a:spcPts val="2900"/>
              </a:spcBef>
              <a:defRPr sz="2772"/>
            </a:pPr>
            <a:r>
              <a:rPr b="1" dirty="0"/>
              <a:t>Continuous integration </a:t>
            </a:r>
            <a:r>
              <a:rPr dirty="0"/>
              <a:t>means creating an executable version of a software system whenever a change is made to the repository. </a:t>
            </a:r>
            <a:endParaRPr lang="en-US" dirty="0"/>
          </a:p>
          <a:p>
            <a:pPr marL="911944" lvl="1" indent="-243188" defTabSz="578358">
              <a:spcBef>
                <a:spcPts val="600"/>
              </a:spcBef>
              <a:defRPr sz="2772"/>
            </a:pPr>
            <a:r>
              <a:rPr dirty="0"/>
              <a:t>The CI tool builds the system and runs tests on your development computer or project integration server. </a:t>
            </a:r>
          </a:p>
          <a:p>
            <a:pPr marL="911944" lvl="1" indent="-243188" defTabSz="578358">
              <a:spcBef>
                <a:spcPts val="600"/>
              </a:spcBef>
              <a:defRPr sz="2772"/>
            </a:pPr>
            <a:r>
              <a:rPr dirty="0"/>
              <a:t>However, the real environment in which software runs will inevitably be different from your development system. </a:t>
            </a:r>
          </a:p>
          <a:p>
            <a:pPr marL="911944" lvl="1" indent="-243188" defTabSz="578358">
              <a:spcBef>
                <a:spcPts val="600"/>
              </a:spcBef>
              <a:defRPr sz="2772"/>
            </a:pPr>
            <a:r>
              <a:rPr dirty="0"/>
              <a:t>When your software runs in </a:t>
            </a:r>
            <a:r>
              <a:rPr lang="en-US" dirty="0"/>
              <a:t>the </a:t>
            </a:r>
            <a:r>
              <a:rPr dirty="0"/>
              <a:t>operational environment bugs may be revealed that did not show up in the test environment.</a:t>
            </a:r>
          </a:p>
          <a:p>
            <a:pPr marL="243188" indent="-243188" defTabSz="578358">
              <a:spcBef>
                <a:spcPts val="2900"/>
              </a:spcBef>
              <a:defRPr sz="2772"/>
            </a:pPr>
            <a:r>
              <a:rPr b="1" dirty="0"/>
              <a:t>Continuous delivery </a:t>
            </a:r>
            <a:r>
              <a:rPr dirty="0"/>
              <a:t>means that, after making changes to a system, you ensure that the changed system is ready for delivery to customers. </a:t>
            </a:r>
          </a:p>
          <a:p>
            <a:pPr marL="911944" lvl="1" indent="-243188" defTabSz="578358">
              <a:spcBef>
                <a:spcPts val="600"/>
              </a:spcBef>
              <a:defRPr sz="2772"/>
            </a:pPr>
            <a:r>
              <a:rPr lang="en-US" dirty="0"/>
              <a:t>Y</a:t>
            </a:r>
            <a:r>
              <a:rPr dirty="0"/>
              <a:t>ou have to </a:t>
            </a:r>
            <a:r>
              <a:rPr u="sng" dirty="0"/>
              <a:t>test</a:t>
            </a:r>
            <a:r>
              <a:rPr dirty="0"/>
              <a:t> it in a </a:t>
            </a:r>
            <a:r>
              <a:rPr u="sng" dirty="0"/>
              <a:t>production environment</a:t>
            </a:r>
            <a:r>
              <a:rPr dirty="0"/>
              <a:t> to </a:t>
            </a:r>
            <a:r>
              <a:rPr lang="en-US" dirty="0"/>
              <a:t>as</a:t>
            </a:r>
            <a:r>
              <a:rPr dirty="0"/>
              <a:t>sure environmental factors do not cause failures or slow down</a:t>
            </a:r>
          </a:p>
        </p:txBody>
      </p:sp>
      <p:sp>
        <p:nvSpPr>
          <p:cNvPr id="202" name="Continuous delivery and deployment"/>
          <p:cNvSpPr txBox="1">
            <a:spLocks noGrp="1"/>
          </p:cNvSpPr>
          <p:nvPr>
            <p:ph type="title"/>
          </p:nvPr>
        </p:nvSpPr>
        <p:spPr>
          <a:prstGeom prst="rect">
            <a:avLst/>
          </a:prstGeom>
        </p:spPr>
        <p:txBody>
          <a:bodyPr/>
          <a:lstStyle/>
          <a:p>
            <a:r>
              <a:rPr dirty="0"/>
              <a:t>Continuous delivery </a:t>
            </a:r>
            <a:r>
              <a:rPr lang="en-US" dirty="0"/>
              <a:t>vs</a:t>
            </a:r>
            <a:r>
              <a:rPr dirty="0"/>
              <a:t> deployment</a:t>
            </a:r>
          </a:p>
        </p:txBody>
      </p:sp>
      <p:sp>
        <p:nvSpPr>
          <p:cNvPr id="20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32</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1">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1">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Figure 10.13 Continuous delivery and deployment"/>
          <p:cNvSpPr txBox="1">
            <a:spLocks noGrp="1"/>
          </p:cNvSpPr>
          <p:nvPr>
            <p:ph type="title"/>
          </p:nvPr>
        </p:nvSpPr>
        <p:spPr>
          <a:prstGeom prst="rect">
            <a:avLst/>
          </a:prstGeom>
        </p:spPr>
        <p:txBody>
          <a:bodyPr>
            <a:noAutofit/>
          </a:bodyPr>
          <a:lstStyle/>
          <a:p>
            <a:r>
              <a:rPr sz="4000" dirty="0">
                <a:solidFill>
                  <a:schemeClr val="tx1">
                    <a:lumMod val="75000"/>
                  </a:schemeClr>
                </a:solidFill>
              </a:rPr>
              <a:t>Continuous delivery and deployment</a:t>
            </a:r>
          </a:p>
        </p:txBody>
      </p:sp>
      <p:sp>
        <p:nvSpPr>
          <p:cNvPr id="20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33</a:t>
            </a:fld>
            <a:endParaRPr/>
          </a:p>
        </p:txBody>
      </p:sp>
      <p:pic>
        <p:nvPicPr>
          <p:cNvPr id="5" name="Picture 4">
            <a:extLst>
              <a:ext uri="{FF2B5EF4-FFF2-40B4-BE49-F238E27FC236}">
                <a16:creationId xmlns:a16="http://schemas.microsoft.com/office/drawing/2014/main" id="{DC26A089-59D5-4140-A434-F6AD6D533C6B}"/>
              </a:ext>
            </a:extLst>
          </p:cNvPr>
          <p:cNvPicPr>
            <a:picLocks noChangeAspect="1"/>
          </p:cNvPicPr>
          <p:nvPr/>
        </p:nvPicPr>
        <p:blipFill rotWithShape="1">
          <a:blip r:embed="rId2">
            <a:extLst>
              <a:ext uri="{28A0092B-C50C-407E-A947-70E740481C1C}">
                <a14:useLocalDpi xmlns:a14="http://schemas.microsoft.com/office/drawing/2010/main" val="0"/>
              </a:ext>
            </a:extLst>
          </a:blip>
          <a:srcRect l="8145" t="10291" r="20500" b="57080"/>
          <a:stretch/>
        </p:blipFill>
        <p:spPr>
          <a:xfrm>
            <a:off x="749508" y="1558976"/>
            <a:ext cx="11302792" cy="7017149"/>
          </a:xfrm>
          <a:prstGeom prst="rect">
            <a:avLst/>
          </a:prstGeom>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After initial integration testing, a staged test environment is created.…"/>
          <p:cNvSpPr txBox="1">
            <a:spLocks noGrp="1"/>
          </p:cNvSpPr>
          <p:nvPr>
            <p:ph type="body" idx="1"/>
          </p:nvPr>
        </p:nvSpPr>
        <p:spPr>
          <a:prstGeom prst="rect">
            <a:avLst/>
          </a:prstGeom>
        </p:spPr>
        <p:txBody>
          <a:bodyPr/>
          <a:lstStyle/>
          <a:p>
            <a:r>
              <a:rPr dirty="0"/>
              <a:t>After initial integration testing, a staged test environment is created. </a:t>
            </a:r>
          </a:p>
          <a:p>
            <a:pPr lvl="1">
              <a:spcBef>
                <a:spcPts val="600"/>
              </a:spcBef>
            </a:pPr>
            <a:r>
              <a:rPr dirty="0"/>
              <a:t>This is a replica of the actual production environment </a:t>
            </a:r>
            <a:r>
              <a:rPr lang="en-US" dirty="0"/>
              <a:t>where </a:t>
            </a:r>
            <a:r>
              <a:rPr dirty="0"/>
              <a:t>the system will run. </a:t>
            </a:r>
          </a:p>
          <a:p>
            <a:endParaRPr lang="en-US" dirty="0"/>
          </a:p>
          <a:p>
            <a:r>
              <a:rPr lang="en-US" b="1" dirty="0"/>
              <a:t>S</a:t>
            </a:r>
            <a:r>
              <a:rPr b="1" dirty="0"/>
              <a:t>ystem acceptance </a:t>
            </a:r>
            <a:r>
              <a:rPr dirty="0"/>
              <a:t>tests, includ</a:t>
            </a:r>
            <a:r>
              <a:rPr lang="en-US" dirty="0"/>
              <a:t>ing</a:t>
            </a:r>
            <a:r>
              <a:rPr dirty="0"/>
              <a:t> </a:t>
            </a:r>
            <a:r>
              <a:rPr u="sng" dirty="0"/>
              <a:t>functionality</a:t>
            </a:r>
            <a:r>
              <a:rPr dirty="0"/>
              <a:t>, </a:t>
            </a:r>
            <a:r>
              <a:rPr u="sng" dirty="0"/>
              <a:t>load</a:t>
            </a:r>
            <a:r>
              <a:rPr dirty="0"/>
              <a:t> and </a:t>
            </a:r>
            <a:r>
              <a:rPr u="sng" dirty="0"/>
              <a:t>performance</a:t>
            </a:r>
            <a:r>
              <a:rPr dirty="0"/>
              <a:t> tests, are </a:t>
            </a:r>
            <a:r>
              <a:rPr lang="en-US" dirty="0"/>
              <a:t>done</a:t>
            </a:r>
            <a:r>
              <a:rPr dirty="0"/>
              <a:t> to check that the software works as expected. </a:t>
            </a:r>
            <a:endParaRPr lang="en-US" dirty="0"/>
          </a:p>
          <a:p>
            <a:pPr lvl="1">
              <a:spcBef>
                <a:spcPts val="600"/>
              </a:spcBef>
            </a:pPr>
            <a:r>
              <a:rPr lang="en-US" dirty="0"/>
              <a:t>Once</a:t>
            </a:r>
            <a:r>
              <a:rPr dirty="0"/>
              <a:t> all tests pass, the </a:t>
            </a:r>
            <a:r>
              <a:rPr lang="en-US" dirty="0"/>
              <a:t>updated version</a:t>
            </a:r>
            <a:r>
              <a:rPr dirty="0"/>
              <a:t> is installed on the production servers.</a:t>
            </a:r>
          </a:p>
          <a:p>
            <a:endParaRPr lang="en-US" dirty="0"/>
          </a:p>
          <a:p>
            <a:r>
              <a:rPr dirty="0"/>
              <a:t>To deploy the system</a:t>
            </a:r>
            <a:r>
              <a:rPr lang="en-US" dirty="0"/>
              <a:t>:</a:t>
            </a:r>
            <a:r>
              <a:rPr dirty="0"/>
              <a:t> </a:t>
            </a:r>
            <a:endParaRPr lang="en-US" dirty="0"/>
          </a:p>
          <a:p>
            <a:pPr lvl="1">
              <a:spcBef>
                <a:spcPts val="600"/>
              </a:spcBef>
            </a:pPr>
            <a:r>
              <a:rPr lang="en-US" dirty="0"/>
              <a:t>M</a:t>
            </a:r>
            <a:r>
              <a:rPr dirty="0"/>
              <a:t>omentarily stop all new requests for service and leave the older version to process the outstanding transactions. </a:t>
            </a:r>
            <a:endParaRPr lang="en-US" dirty="0"/>
          </a:p>
          <a:p>
            <a:pPr lvl="1">
              <a:spcBef>
                <a:spcPts val="600"/>
              </a:spcBef>
            </a:pPr>
            <a:r>
              <a:rPr dirty="0"/>
              <a:t>Once these complete, switch to the new version and restart processing.</a:t>
            </a:r>
          </a:p>
        </p:txBody>
      </p:sp>
      <p:sp>
        <p:nvSpPr>
          <p:cNvPr id="210" name="The deployment pipeline"/>
          <p:cNvSpPr txBox="1">
            <a:spLocks noGrp="1"/>
          </p:cNvSpPr>
          <p:nvPr>
            <p:ph type="title"/>
          </p:nvPr>
        </p:nvSpPr>
        <p:spPr>
          <a:prstGeom prst="rect">
            <a:avLst/>
          </a:prstGeom>
        </p:spPr>
        <p:txBody>
          <a:bodyPr/>
          <a:lstStyle/>
          <a:p>
            <a:r>
              <a:t>The deployment pipeline</a:t>
            </a:r>
          </a:p>
        </p:txBody>
      </p:sp>
      <p:sp>
        <p:nvSpPr>
          <p:cNvPr id="21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34</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9">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9">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9">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9">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Reduced costs If you use continuous deployment, you have no option but to invest in a completely automated deployment pipeline. Manual deployment is a   time-consuming and error-prone process. Setting up an automated system is expensive and time-consuming but you can recover these costs quickly if you make regular updates to your product.…"/>
          <p:cNvSpPr txBox="1">
            <a:spLocks noGrp="1"/>
          </p:cNvSpPr>
          <p:nvPr>
            <p:ph type="body" idx="1"/>
          </p:nvPr>
        </p:nvSpPr>
        <p:spPr>
          <a:xfrm>
            <a:off x="952500" y="1574800"/>
            <a:ext cx="11099800" cy="7213600"/>
          </a:xfrm>
          <a:prstGeom prst="rect">
            <a:avLst/>
          </a:prstGeom>
        </p:spPr>
        <p:txBody>
          <a:bodyPr>
            <a:normAutofit fontScale="92500"/>
          </a:bodyPr>
          <a:lstStyle/>
          <a:p>
            <a:pPr defTabSz="519937">
              <a:spcBef>
                <a:spcPts val="2600"/>
              </a:spcBef>
              <a:defRPr sz="2136"/>
            </a:pPr>
            <a:r>
              <a:rPr b="1" i="1" dirty="0"/>
              <a:t>Reduced costs</a:t>
            </a:r>
            <a:br>
              <a:rPr dirty="0"/>
            </a:br>
            <a:r>
              <a:rPr dirty="0"/>
              <a:t>If you use </a:t>
            </a:r>
            <a:r>
              <a:rPr lang="en-US" dirty="0"/>
              <a:t>CD</a:t>
            </a:r>
            <a:r>
              <a:rPr dirty="0"/>
              <a:t>, you have no option but to invest in a</a:t>
            </a:r>
            <a:r>
              <a:rPr lang="en-US" dirty="0"/>
              <a:t>n</a:t>
            </a:r>
            <a:r>
              <a:rPr dirty="0"/>
              <a:t> </a:t>
            </a:r>
            <a:r>
              <a:rPr i="1" dirty="0"/>
              <a:t>automated</a:t>
            </a:r>
            <a:r>
              <a:rPr dirty="0"/>
              <a:t> deployment pipeline. </a:t>
            </a:r>
            <a:endParaRPr lang="en-US" dirty="0"/>
          </a:p>
          <a:p>
            <a:pPr marL="1257300" lvl="1" indent="-342900" defTabSz="519937">
              <a:spcBef>
                <a:spcPts val="600"/>
              </a:spcBef>
              <a:buFont typeface="Arial" panose="020B0604020202020204" pitchFamily="34" charset="0"/>
              <a:buChar char="•"/>
              <a:defRPr sz="2136"/>
            </a:pPr>
            <a:r>
              <a:rPr dirty="0"/>
              <a:t>Manual deployment </a:t>
            </a:r>
            <a:r>
              <a:rPr lang="en-US" dirty="0"/>
              <a:t>is </a:t>
            </a:r>
            <a:r>
              <a:rPr dirty="0"/>
              <a:t>time-consuming and error-prone. </a:t>
            </a:r>
            <a:endParaRPr lang="en-US" dirty="0"/>
          </a:p>
          <a:p>
            <a:pPr marL="1257300" lvl="1" indent="-342900" defTabSz="519937">
              <a:spcBef>
                <a:spcPts val="600"/>
              </a:spcBef>
              <a:buFont typeface="Arial" panose="020B0604020202020204" pitchFamily="34" charset="0"/>
              <a:buChar char="•"/>
              <a:defRPr sz="2136"/>
            </a:pPr>
            <a:r>
              <a:rPr dirty="0"/>
              <a:t>Setting up an automated system is expensive and </a:t>
            </a:r>
            <a:r>
              <a:rPr lang="en-US" dirty="0"/>
              <a:t>time-consuming,</a:t>
            </a:r>
            <a:r>
              <a:rPr dirty="0"/>
              <a:t> but you can recover these costs quickly if you make regular updates to your product.</a:t>
            </a:r>
          </a:p>
          <a:p>
            <a:pPr defTabSz="519937">
              <a:spcBef>
                <a:spcPts val="2600"/>
              </a:spcBef>
              <a:defRPr sz="2136"/>
            </a:pPr>
            <a:r>
              <a:rPr b="1" i="1" dirty="0"/>
              <a:t>Faster problem solving</a:t>
            </a:r>
            <a:endParaRPr lang="en-US" dirty="0"/>
          </a:p>
          <a:p>
            <a:pPr marL="342900" indent="-342900" defTabSz="519937">
              <a:spcBef>
                <a:spcPts val="600"/>
              </a:spcBef>
              <a:buFont typeface="Arial" panose="020B0604020202020204" pitchFamily="34" charset="0"/>
              <a:buChar char="•"/>
              <a:defRPr sz="2136"/>
            </a:pPr>
            <a:r>
              <a:rPr dirty="0"/>
              <a:t>If a problem occurs, it only affect a small part of system and it </a:t>
            </a:r>
            <a:r>
              <a:rPr lang="en-US" dirty="0"/>
              <a:t>is easy to debug</a:t>
            </a:r>
          </a:p>
          <a:p>
            <a:pPr marL="342900" indent="-342900" defTabSz="519937">
              <a:spcBef>
                <a:spcPts val="600"/>
              </a:spcBef>
              <a:buFont typeface="Arial" panose="020B0604020202020204" pitchFamily="34" charset="0"/>
              <a:buChar char="•"/>
              <a:defRPr sz="2136"/>
            </a:pPr>
            <a:r>
              <a:rPr dirty="0"/>
              <a:t>If you bundle many changes into a single release, finding and fixing problems is more difficult.</a:t>
            </a:r>
          </a:p>
          <a:p>
            <a:pPr defTabSz="519937">
              <a:spcBef>
                <a:spcPts val="2600"/>
              </a:spcBef>
              <a:defRPr sz="2136"/>
            </a:pPr>
            <a:r>
              <a:rPr b="1" i="1" dirty="0"/>
              <a:t>Faster customer feedback</a:t>
            </a:r>
            <a:endParaRPr lang="en-US" b="1" i="1" dirty="0"/>
          </a:p>
          <a:p>
            <a:pPr defTabSz="519937">
              <a:spcBef>
                <a:spcPts val="600"/>
              </a:spcBef>
              <a:defRPr sz="2136"/>
            </a:pPr>
            <a:r>
              <a:rPr dirty="0"/>
              <a:t>You can ask </a:t>
            </a:r>
            <a:r>
              <a:rPr lang="en-US" dirty="0"/>
              <a:t>users</a:t>
            </a:r>
            <a:r>
              <a:rPr dirty="0"/>
              <a:t> for feedback </a:t>
            </a:r>
            <a:r>
              <a:rPr lang="en-US" dirty="0"/>
              <a:t>and </a:t>
            </a:r>
            <a:r>
              <a:rPr dirty="0"/>
              <a:t>identify improvements that you need to make</a:t>
            </a:r>
          </a:p>
          <a:p>
            <a:pPr defTabSz="519937">
              <a:spcBef>
                <a:spcPts val="2600"/>
              </a:spcBef>
              <a:defRPr sz="2136"/>
            </a:pPr>
            <a:r>
              <a:rPr b="1" i="1" dirty="0"/>
              <a:t>A/B testing</a:t>
            </a:r>
            <a:endParaRPr lang="en-US" dirty="0"/>
          </a:p>
          <a:p>
            <a:pPr marL="342900" indent="-342900" defTabSz="519937">
              <a:spcBef>
                <a:spcPts val="600"/>
              </a:spcBef>
              <a:buFont typeface="Arial" panose="020B0604020202020204" pitchFamily="34" charset="0"/>
              <a:buChar char="•"/>
              <a:defRPr sz="2136"/>
            </a:pPr>
            <a:r>
              <a:rPr dirty="0"/>
              <a:t>This is an option if you have a large customer base and use several servers for deployment</a:t>
            </a:r>
            <a:endParaRPr lang="en-US" dirty="0"/>
          </a:p>
          <a:p>
            <a:pPr marL="342900" indent="-342900" defTabSz="519937">
              <a:spcBef>
                <a:spcPts val="600"/>
              </a:spcBef>
              <a:buFont typeface="Arial" panose="020B0604020202020204" pitchFamily="34" charset="0"/>
              <a:buChar char="•"/>
              <a:defRPr sz="2136"/>
            </a:pPr>
            <a:r>
              <a:rPr lang="en-US" dirty="0"/>
              <a:t>D</a:t>
            </a:r>
            <a:r>
              <a:rPr dirty="0"/>
              <a:t>eploy a new version of the software on some servers and older version running on others. </a:t>
            </a:r>
            <a:endParaRPr lang="en-US" dirty="0"/>
          </a:p>
          <a:p>
            <a:pPr marL="342900" indent="-342900" defTabSz="519937">
              <a:spcBef>
                <a:spcPts val="600"/>
              </a:spcBef>
              <a:buFont typeface="Arial" panose="020B0604020202020204" pitchFamily="34" charset="0"/>
              <a:buChar char="•"/>
              <a:defRPr sz="2136"/>
            </a:pPr>
            <a:r>
              <a:rPr lang="en-US" dirty="0"/>
              <a:t>U</a:t>
            </a:r>
            <a:r>
              <a:rPr dirty="0"/>
              <a:t>se load balancer to divert some customers to the new version </a:t>
            </a:r>
            <a:r>
              <a:rPr lang="en-US" dirty="0"/>
              <a:t>and some to </a:t>
            </a:r>
            <a:r>
              <a:rPr dirty="0"/>
              <a:t>the older version. </a:t>
            </a:r>
            <a:endParaRPr lang="en-US" dirty="0"/>
          </a:p>
          <a:p>
            <a:pPr marL="342900" indent="-342900" defTabSz="519937">
              <a:spcBef>
                <a:spcPts val="600"/>
              </a:spcBef>
              <a:buFont typeface="Arial" panose="020B0604020202020204" pitchFamily="34" charset="0"/>
              <a:buChar char="•"/>
              <a:defRPr sz="2136"/>
            </a:pPr>
            <a:r>
              <a:rPr dirty="0"/>
              <a:t>You can then measure and assess how new features are used to see if they do what you expect.</a:t>
            </a:r>
          </a:p>
        </p:txBody>
      </p:sp>
      <p:sp>
        <p:nvSpPr>
          <p:cNvPr id="214" name="Figure 10.6 Benefits of continuous deployment"/>
          <p:cNvSpPr txBox="1">
            <a:spLocks noGrp="1"/>
          </p:cNvSpPr>
          <p:nvPr>
            <p:ph type="title"/>
          </p:nvPr>
        </p:nvSpPr>
        <p:spPr>
          <a:xfrm>
            <a:off x="952500" y="457200"/>
            <a:ext cx="11099800" cy="678558"/>
          </a:xfrm>
          <a:prstGeom prst="rect">
            <a:avLst/>
          </a:prstGeom>
        </p:spPr>
        <p:txBody>
          <a:bodyPr>
            <a:noAutofit/>
          </a:bodyPr>
          <a:lstStyle/>
          <a:p>
            <a:r>
              <a:rPr sz="4000" dirty="0">
                <a:solidFill>
                  <a:schemeClr val="tx1">
                    <a:lumMod val="75000"/>
                  </a:schemeClr>
                </a:solidFill>
              </a:rPr>
              <a:t>Benefits of continuous deployment</a:t>
            </a:r>
            <a:r>
              <a:rPr lang="en-US" sz="4000" dirty="0">
                <a:solidFill>
                  <a:schemeClr val="tx1">
                    <a:lumMod val="75000"/>
                  </a:schemeClr>
                </a:solidFill>
              </a:rPr>
              <a:t> (CD)</a:t>
            </a:r>
            <a:endParaRPr sz="4000" dirty="0">
              <a:solidFill>
                <a:schemeClr val="tx1">
                  <a:lumMod val="75000"/>
                </a:schemeClr>
              </a:solidFill>
            </a:endParaRPr>
          </a:p>
        </p:txBody>
      </p:sp>
      <p:sp>
        <p:nvSpPr>
          <p:cNvPr id="21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35</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1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1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3">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13">
                                            <p:txEl>
                                              <p:pRg st="9" end="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13">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13">
                                            <p:txEl>
                                              <p:pRg st="11" end="11"/>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In an enterprise environment, there are usually many different physical or virtual servers (web servers, database servers, file servers, etc.) that do different things. These have different configurations and run different software packages.…"/>
          <p:cNvSpPr txBox="1">
            <a:spLocks noGrp="1"/>
          </p:cNvSpPr>
          <p:nvPr>
            <p:ph type="body" idx="1"/>
          </p:nvPr>
        </p:nvSpPr>
        <p:spPr>
          <a:prstGeom prst="rect">
            <a:avLst/>
          </a:prstGeom>
        </p:spPr>
        <p:txBody>
          <a:bodyPr>
            <a:normAutofit/>
          </a:bodyPr>
          <a:lstStyle/>
          <a:p>
            <a:r>
              <a:rPr dirty="0"/>
              <a:t>In an enterprise environment, there are different physical or virtual servers (web servers, database servers, file servers, etc.) </a:t>
            </a:r>
            <a:endParaRPr lang="en-US" dirty="0"/>
          </a:p>
          <a:p>
            <a:pPr lvl="1">
              <a:spcBef>
                <a:spcPts val="600"/>
              </a:spcBef>
            </a:pPr>
            <a:r>
              <a:rPr dirty="0"/>
              <a:t>These have different configurations and run different software packages </a:t>
            </a:r>
            <a:endParaRPr lang="en-US" dirty="0"/>
          </a:p>
          <a:p>
            <a:pPr lvl="1">
              <a:spcBef>
                <a:spcPts val="600"/>
              </a:spcBef>
            </a:pPr>
            <a:r>
              <a:rPr dirty="0"/>
              <a:t>It is difficult to keep track of the software installed on each machine</a:t>
            </a:r>
          </a:p>
          <a:p>
            <a:r>
              <a:rPr lang="en-US" dirty="0"/>
              <a:t>I</a:t>
            </a:r>
            <a:r>
              <a:rPr dirty="0"/>
              <a:t>nfrastructure as code proposed as a way to address this problem. Rather than manually updating the software on a company’s servers, the process can be automated using a model of the infrastructure written in a machine-processable language. </a:t>
            </a:r>
          </a:p>
          <a:p>
            <a:r>
              <a:rPr dirty="0"/>
              <a:t>Configuration management (CM) tools </a:t>
            </a:r>
            <a:r>
              <a:rPr lang="en-US" dirty="0"/>
              <a:t>(e.g., </a:t>
            </a:r>
            <a:r>
              <a:rPr dirty="0"/>
              <a:t>Puppet and Chef</a:t>
            </a:r>
            <a:r>
              <a:rPr lang="en-US" dirty="0"/>
              <a:t>)</a:t>
            </a:r>
            <a:r>
              <a:rPr dirty="0"/>
              <a:t> can automatically install software and services on servers according to the infrastructure definition</a:t>
            </a:r>
            <a:endParaRPr lang="en-US" dirty="0"/>
          </a:p>
          <a:p>
            <a:r>
              <a:rPr lang="en-US" dirty="0"/>
              <a:t>The benefits of infrastructure as code are lower costs of system management and lower risks of unexpected problems</a:t>
            </a:r>
          </a:p>
        </p:txBody>
      </p:sp>
      <p:sp>
        <p:nvSpPr>
          <p:cNvPr id="218" name="Infrastructure as code"/>
          <p:cNvSpPr txBox="1">
            <a:spLocks noGrp="1"/>
          </p:cNvSpPr>
          <p:nvPr>
            <p:ph type="title"/>
          </p:nvPr>
        </p:nvSpPr>
        <p:spPr>
          <a:prstGeom prst="rect">
            <a:avLst/>
          </a:prstGeom>
        </p:spPr>
        <p:txBody>
          <a:bodyPr/>
          <a:lstStyle/>
          <a:p>
            <a:r>
              <a:t>Infrastructure as code</a:t>
            </a:r>
          </a:p>
        </p:txBody>
      </p:sp>
      <p:sp>
        <p:nvSpPr>
          <p:cNvPr id="21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36</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7">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7">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Figure 10.14 Infrastructure as code"/>
          <p:cNvSpPr txBox="1">
            <a:spLocks noGrp="1"/>
          </p:cNvSpPr>
          <p:nvPr>
            <p:ph type="title"/>
          </p:nvPr>
        </p:nvSpPr>
        <p:spPr>
          <a:prstGeom prst="rect">
            <a:avLst/>
          </a:prstGeom>
        </p:spPr>
        <p:txBody>
          <a:bodyPr>
            <a:noAutofit/>
          </a:bodyPr>
          <a:lstStyle/>
          <a:p>
            <a:r>
              <a:rPr sz="4000" dirty="0">
                <a:solidFill>
                  <a:schemeClr val="tx1">
                    <a:lumMod val="75000"/>
                  </a:schemeClr>
                </a:solidFill>
              </a:rPr>
              <a:t>Infrastructure as code</a:t>
            </a:r>
          </a:p>
        </p:txBody>
      </p:sp>
      <p:sp>
        <p:nvSpPr>
          <p:cNvPr id="22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37</a:t>
            </a:fld>
            <a:endParaRPr/>
          </a:p>
        </p:txBody>
      </p:sp>
      <p:pic>
        <p:nvPicPr>
          <p:cNvPr id="5" name="Picture 4">
            <a:extLst>
              <a:ext uri="{FF2B5EF4-FFF2-40B4-BE49-F238E27FC236}">
                <a16:creationId xmlns:a16="http://schemas.microsoft.com/office/drawing/2014/main" id="{6B353EB5-2030-B643-B972-8C419D3B8A9F}"/>
              </a:ext>
            </a:extLst>
          </p:cNvPr>
          <p:cNvPicPr>
            <a:picLocks noChangeAspect="1"/>
          </p:cNvPicPr>
          <p:nvPr/>
        </p:nvPicPr>
        <p:blipFill rotWithShape="1">
          <a:blip r:embed="rId2">
            <a:extLst>
              <a:ext uri="{28A0092B-C50C-407E-A947-70E740481C1C}">
                <a14:useLocalDpi xmlns:a14="http://schemas.microsoft.com/office/drawing/2010/main" val="0"/>
              </a:ext>
            </a:extLst>
          </a:blip>
          <a:srcRect l="10524" t="7748" r="16635" b="58612"/>
          <a:stretch/>
        </p:blipFill>
        <p:spPr>
          <a:xfrm>
            <a:off x="749506" y="1562099"/>
            <a:ext cx="11099799" cy="6959573"/>
          </a:xfrm>
          <a:prstGeom prst="rect">
            <a:avLst/>
          </a:prstGeom>
          <a:ln>
            <a:solidFill>
              <a:schemeClr val="bg1"/>
            </a:solidFill>
          </a:ln>
        </p:spPr>
      </p:pic>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Visibility Your infrastructure is defined as a stand-alone model that can be read, discussed, understood and reviewed by the whole DevOps team.…"/>
          <p:cNvSpPr txBox="1">
            <a:spLocks noGrp="1"/>
          </p:cNvSpPr>
          <p:nvPr>
            <p:ph type="body" idx="1"/>
          </p:nvPr>
        </p:nvSpPr>
        <p:spPr>
          <a:xfrm>
            <a:off x="952500" y="1409700"/>
            <a:ext cx="11099800" cy="7213600"/>
          </a:xfrm>
          <a:prstGeom prst="rect">
            <a:avLst/>
          </a:prstGeom>
        </p:spPr>
        <p:txBody>
          <a:bodyPr>
            <a:normAutofit/>
          </a:bodyPr>
          <a:lstStyle/>
          <a:p>
            <a:pPr defTabSz="566674">
              <a:spcBef>
                <a:spcPts val="2900"/>
              </a:spcBef>
              <a:defRPr sz="2328"/>
            </a:pPr>
            <a:r>
              <a:rPr b="1" i="1" dirty="0"/>
              <a:t>Visibility</a:t>
            </a:r>
            <a:br>
              <a:rPr dirty="0"/>
            </a:br>
            <a:r>
              <a:rPr dirty="0"/>
              <a:t>Your infrastructure is defined as a stand-alone model that can be read, discussed, understood and reviewed by the whole DevOps team.</a:t>
            </a:r>
          </a:p>
          <a:p>
            <a:pPr defTabSz="566674">
              <a:spcBef>
                <a:spcPts val="2900"/>
              </a:spcBef>
              <a:defRPr sz="2328"/>
            </a:pPr>
            <a:r>
              <a:rPr b="1" i="1" dirty="0" err="1"/>
              <a:t>Reproducability</a:t>
            </a:r>
            <a:endParaRPr lang="en-US" b="1" i="1" dirty="0"/>
          </a:p>
          <a:p>
            <a:pPr marL="342900" indent="-342900" defTabSz="566674">
              <a:spcBef>
                <a:spcPts val="600"/>
              </a:spcBef>
              <a:buFont typeface="Arial" panose="020B0604020202020204" pitchFamily="34" charset="0"/>
              <a:buChar char="•"/>
              <a:defRPr sz="2328"/>
            </a:pPr>
            <a:r>
              <a:rPr dirty="0"/>
              <a:t>Using a configuration management tool the installation tasks will always be run in the same sequence </a:t>
            </a:r>
            <a:r>
              <a:rPr lang="en-US" dirty="0">
                <a:sym typeface="Wingdings" panose="05000000000000000000" pitchFamily="2" charset="2"/>
              </a:rPr>
              <a:t> </a:t>
            </a:r>
            <a:r>
              <a:rPr dirty="0"/>
              <a:t>the same environment is always created. </a:t>
            </a:r>
            <a:endParaRPr lang="en-US" dirty="0"/>
          </a:p>
          <a:p>
            <a:pPr marL="342900" indent="-342900" defTabSz="566674">
              <a:spcBef>
                <a:spcPts val="600"/>
              </a:spcBef>
              <a:buFont typeface="Arial" panose="020B0604020202020204" pitchFamily="34" charset="0"/>
              <a:buChar char="•"/>
              <a:defRPr sz="2328"/>
            </a:pPr>
            <a:r>
              <a:rPr dirty="0"/>
              <a:t>You are not reliant on people remembering the order that they need to do things.</a:t>
            </a:r>
          </a:p>
          <a:p>
            <a:pPr defTabSz="566674">
              <a:spcBef>
                <a:spcPts val="2900"/>
              </a:spcBef>
              <a:defRPr sz="2328"/>
            </a:pPr>
            <a:r>
              <a:rPr b="1" i="1" dirty="0"/>
              <a:t>Reliability</a:t>
            </a:r>
            <a:br>
              <a:rPr dirty="0"/>
            </a:br>
            <a:r>
              <a:rPr lang="en-US" dirty="0"/>
              <a:t>S</a:t>
            </a:r>
            <a:r>
              <a:rPr dirty="0"/>
              <a:t>ystem admin</a:t>
            </a:r>
            <a:r>
              <a:rPr lang="en-US" dirty="0"/>
              <a:t>s</a:t>
            </a:r>
            <a:r>
              <a:rPr dirty="0"/>
              <a:t> often make simple mistakes, especially when the same changes have to be made to several servers. Automating the process avoids these mistakes.</a:t>
            </a:r>
          </a:p>
          <a:p>
            <a:pPr defTabSz="566674">
              <a:spcBef>
                <a:spcPts val="2900"/>
              </a:spcBef>
              <a:defRPr sz="2328"/>
            </a:pPr>
            <a:r>
              <a:rPr b="1" i="1" dirty="0"/>
              <a:t>Recovery</a:t>
            </a:r>
            <a:endParaRPr lang="en-US" dirty="0"/>
          </a:p>
          <a:p>
            <a:pPr marL="342900" indent="-342900" defTabSz="566674">
              <a:spcBef>
                <a:spcPts val="600"/>
              </a:spcBef>
              <a:buFont typeface="Arial" panose="020B0604020202020204" pitchFamily="34" charset="0"/>
              <a:buChar char="•"/>
              <a:defRPr sz="2328"/>
            </a:pPr>
            <a:r>
              <a:rPr dirty="0"/>
              <a:t>Like any other code, your infrastructure model can be versioned and stored in a code management system. </a:t>
            </a:r>
            <a:endParaRPr lang="en-US" dirty="0"/>
          </a:p>
          <a:p>
            <a:pPr marL="342900" indent="-342900" defTabSz="566674">
              <a:spcBef>
                <a:spcPts val="600"/>
              </a:spcBef>
              <a:buFont typeface="Arial" panose="020B0604020202020204" pitchFamily="34" charset="0"/>
              <a:buChar char="•"/>
              <a:defRPr sz="2328"/>
            </a:pPr>
            <a:r>
              <a:rPr dirty="0"/>
              <a:t>If infrastructure changes cause problems</a:t>
            </a:r>
            <a:r>
              <a:rPr lang="en-US" dirty="0"/>
              <a:t>,</a:t>
            </a:r>
            <a:r>
              <a:rPr dirty="0"/>
              <a:t> you can revert to an older version and reinstall the environment that you know works.</a:t>
            </a:r>
          </a:p>
        </p:txBody>
      </p:sp>
      <p:sp>
        <p:nvSpPr>
          <p:cNvPr id="230" name="Table 10.7 Characteristics of infrastructure as code"/>
          <p:cNvSpPr txBox="1">
            <a:spLocks noGrp="1"/>
          </p:cNvSpPr>
          <p:nvPr>
            <p:ph type="title"/>
          </p:nvPr>
        </p:nvSpPr>
        <p:spPr>
          <a:prstGeom prst="rect">
            <a:avLst/>
          </a:prstGeom>
        </p:spPr>
        <p:txBody>
          <a:bodyPr>
            <a:noAutofit/>
          </a:bodyPr>
          <a:lstStyle/>
          <a:p>
            <a:r>
              <a:rPr sz="4000" dirty="0">
                <a:solidFill>
                  <a:schemeClr val="tx1">
                    <a:lumMod val="75000"/>
                  </a:schemeClr>
                </a:solidFill>
              </a:rPr>
              <a:t>Characteristics of infrastructure as code</a:t>
            </a:r>
          </a:p>
        </p:txBody>
      </p:sp>
      <p:sp>
        <p:nvSpPr>
          <p:cNvPr id="23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38</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9">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9">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9">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29">
                                            <p:txEl>
                                              <p:pRg st="4" end="4"/>
                                            </p:txEl>
                                          </p:spTgt>
                                        </p:tgtEl>
                                        <p:attrNameLst>
                                          <p:attrName>style.visibility</p:attrName>
                                        </p:attrNameLst>
                                      </p:cBhvr>
                                      <p:to>
                                        <p:strVal val="visible"/>
                                      </p:to>
                                    </p:set>
                                    <p:animEffect transition="in" filter="fade">
                                      <p:cBhvr>
                                        <p:cTn id="15" dur="500"/>
                                        <p:tgtEl>
                                          <p:spTgt spid="229">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29">
                                            <p:txEl>
                                              <p:pRg st="5" end="5"/>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229">
                                            <p:txEl>
                                              <p:pRg st="6" end="6"/>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22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A container provides a stand-alone execution environment running on top of an operating system such as Linux.…"/>
          <p:cNvSpPr txBox="1">
            <a:spLocks noGrp="1"/>
          </p:cNvSpPr>
          <p:nvPr>
            <p:ph type="body" idx="1"/>
          </p:nvPr>
        </p:nvSpPr>
        <p:spPr>
          <a:prstGeom prst="rect">
            <a:avLst/>
          </a:prstGeom>
        </p:spPr>
        <p:txBody>
          <a:bodyPr>
            <a:normAutofit lnSpcReduction="10000"/>
          </a:bodyPr>
          <a:lstStyle/>
          <a:p>
            <a:pPr marL="238275" indent="-238275" defTabSz="566674">
              <a:spcBef>
                <a:spcPts val="2900"/>
              </a:spcBef>
              <a:defRPr sz="2716"/>
            </a:pPr>
            <a:r>
              <a:rPr dirty="0"/>
              <a:t>A container provides a stand-alone execution environment running on top of an operating system such as Linux. </a:t>
            </a:r>
          </a:p>
          <a:p>
            <a:pPr marL="238275" indent="-238275" defTabSz="566674">
              <a:spcBef>
                <a:spcPts val="2900"/>
              </a:spcBef>
              <a:defRPr sz="2716"/>
            </a:pPr>
            <a:r>
              <a:rPr dirty="0"/>
              <a:t>The software installed in a Docker container is specified using a </a:t>
            </a:r>
            <a:r>
              <a:rPr dirty="0" err="1"/>
              <a:t>Dockerfile</a:t>
            </a:r>
            <a:r>
              <a:rPr dirty="0"/>
              <a:t>, which is, essentially, a definition of your software infrastructure as code. </a:t>
            </a:r>
          </a:p>
          <a:p>
            <a:pPr marL="238275" indent="-238275" defTabSz="566674">
              <a:spcBef>
                <a:spcPts val="2900"/>
              </a:spcBef>
              <a:defRPr sz="2716"/>
            </a:pPr>
            <a:r>
              <a:rPr dirty="0"/>
              <a:t>You build an executable container image by processing the </a:t>
            </a:r>
            <a:r>
              <a:rPr dirty="0" err="1"/>
              <a:t>Dockerfile</a:t>
            </a:r>
            <a:r>
              <a:rPr dirty="0"/>
              <a:t>. </a:t>
            </a:r>
          </a:p>
          <a:p>
            <a:pPr marL="238275" indent="-238275" defTabSz="566674">
              <a:spcBef>
                <a:spcPts val="2900"/>
              </a:spcBef>
              <a:defRPr sz="2716"/>
            </a:pPr>
            <a:r>
              <a:rPr dirty="0"/>
              <a:t>Using containers makes it very simple to provide identical execution environments. </a:t>
            </a:r>
          </a:p>
          <a:p>
            <a:pPr marL="886968" lvl="1" indent="-443484" defTabSz="566674">
              <a:spcBef>
                <a:spcPts val="600"/>
              </a:spcBef>
              <a:defRPr sz="2328"/>
            </a:pPr>
            <a:r>
              <a:rPr dirty="0"/>
              <a:t>For each type of server that you use, you define the environment that you need and build an image for execution. </a:t>
            </a:r>
            <a:endParaRPr lang="en-US" dirty="0"/>
          </a:p>
          <a:p>
            <a:pPr marL="886968" lvl="1" indent="-443484" defTabSz="566674">
              <a:spcBef>
                <a:spcPts val="600"/>
              </a:spcBef>
              <a:defRPr sz="2328"/>
            </a:pPr>
            <a:r>
              <a:rPr dirty="0"/>
              <a:t>You can run an application container as a test system or as an operational system; there is no distinction between them. </a:t>
            </a:r>
          </a:p>
          <a:p>
            <a:pPr marL="886968" lvl="1" indent="-443484" defTabSz="566674">
              <a:spcBef>
                <a:spcPts val="600"/>
              </a:spcBef>
              <a:defRPr sz="2328"/>
            </a:pPr>
            <a:r>
              <a:rPr dirty="0"/>
              <a:t>When you update your software, you rerun the image creation process to create a new image that includes the modified software. </a:t>
            </a:r>
            <a:endParaRPr lang="en-US" dirty="0"/>
          </a:p>
          <a:p>
            <a:pPr marL="886968" lvl="1" indent="-443484" defTabSz="566674">
              <a:spcBef>
                <a:spcPts val="600"/>
              </a:spcBef>
              <a:defRPr sz="2328"/>
            </a:pPr>
            <a:r>
              <a:rPr dirty="0"/>
              <a:t>You can then start these images alongside the existing system and divert service requests to them.</a:t>
            </a:r>
          </a:p>
        </p:txBody>
      </p:sp>
      <p:sp>
        <p:nvSpPr>
          <p:cNvPr id="234" name="Containers"/>
          <p:cNvSpPr txBox="1">
            <a:spLocks noGrp="1"/>
          </p:cNvSpPr>
          <p:nvPr>
            <p:ph type="title"/>
          </p:nvPr>
        </p:nvSpPr>
        <p:spPr>
          <a:prstGeom prst="rect">
            <a:avLst/>
          </a:prstGeom>
        </p:spPr>
        <p:txBody>
          <a:bodyPr/>
          <a:lstStyle/>
          <a:p>
            <a:r>
              <a:t>Containers</a:t>
            </a:r>
          </a:p>
        </p:txBody>
      </p:sp>
      <p:sp>
        <p:nvSpPr>
          <p:cNvPr id="23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39</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here are inevitable delays and overheads in the traditional support model.…"/>
          <p:cNvSpPr txBox="1">
            <a:spLocks noGrp="1"/>
          </p:cNvSpPr>
          <p:nvPr>
            <p:ph type="body" idx="1"/>
          </p:nvPr>
        </p:nvSpPr>
        <p:spPr>
          <a:prstGeom prst="rect">
            <a:avLst/>
          </a:prstGeom>
        </p:spPr>
        <p:txBody>
          <a:bodyPr lIns="50800" tIns="50800" rIns="50800" bIns="50800" anchor="t">
            <a:normAutofit/>
          </a:bodyPr>
          <a:lstStyle/>
          <a:p>
            <a:pPr marL="238125" indent="-238125" defTabSz="566674">
              <a:spcBef>
                <a:spcPts val="2900"/>
              </a:spcBef>
              <a:defRPr sz="2716"/>
            </a:pPr>
            <a:r>
              <a:rPr sz="2700" dirty="0"/>
              <a:t>To </a:t>
            </a:r>
            <a:r>
              <a:rPr sz="2700" u="sng" dirty="0"/>
              <a:t>speed up the release and support processes</a:t>
            </a:r>
            <a:r>
              <a:rPr sz="2700" dirty="0"/>
              <a:t>, an alternative approach called </a:t>
            </a:r>
            <a:r>
              <a:rPr sz="2700" b="1" dirty="0"/>
              <a:t>DevOps </a:t>
            </a:r>
            <a:r>
              <a:rPr sz="2700" dirty="0"/>
              <a:t>has been developed.</a:t>
            </a:r>
            <a:endParaRPr lang="en-US" sz="2700" dirty="0"/>
          </a:p>
          <a:p>
            <a:pPr marL="238125" indent="-238125" defTabSz="566674">
              <a:spcBef>
                <a:spcPts val="2900"/>
              </a:spcBef>
              <a:defRPr sz="2716"/>
            </a:pPr>
            <a:endParaRPr lang="en-US" sz="2700" dirty="0"/>
          </a:p>
          <a:p>
            <a:pPr marL="238125" indent="-238125" defTabSz="566674">
              <a:spcBef>
                <a:spcPts val="2900"/>
              </a:spcBef>
              <a:defRPr sz="2716"/>
            </a:pPr>
            <a:r>
              <a:rPr sz="2700" dirty="0"/>
              <a:t>Three factors led to the development and adoption of DevOps:</a:t>
            </a:r>
          </a:p>
          <a:p>
            <a:pPr marL="900430" lvl="1" defTabSz="566674">
              <a:spcBef>
                <a:spcPts val="2900"/>
              </a:spcBef>
              <a:buAutoNum type="arabicPeriod"/>
              <a:defRPr sz="2328"/>
            </a:pPr>
            <a:r>
              <a:rPr b="1" dirty="0"/>
              <a:t>Agile </a:t>
            </a:r>
            <a:r>
              <a:rPr lang="en-US" dirty="0"/>
              <a:t>methodology that reduced</a:t>
            </a:r>
            <a:r>
              <a:rPr dirty="0"/>
              <a:t> the development time</a:t>
            </a:r>
            <a:endParaRPr lang="en-US" dirty="0"/>
          </a:p>
          <a:p>
            <a:pPr marL="900430" lvl="1" defTabSz="566674">
              <a:spcBef>
                <a:spcPts val="2900"/>
              </a:spcBef>
              <a:buAutoNum type="arabicPeriod"/>
              <a:defRPr sz="2328"/>
            </a:pPr>
            <a:r>
              <a:rPr dirty="0"/>
              <a:t>Amazon re-engineered their software around services</a:t>
            </a:r>
            <a:r>
              <a:rPr lang="en-US" dirty="0"/>
              <a:t> </a:t>
            </a:r>
            <a:endParaRPr lang="en-US" u="sng" dirty="0"/>
          </a:p>
          <a:p>
            <a:pPr marL="1433830" lvl="2" defTabSz="566674">
              <a:spcBef>
                <a:spcPts val="600"/>
              </a:spcBef>
              <a:buFont typeface="Arial"/>
              <a:buChar char="•"/>
              <a:defRPr sz="2328"/>
            </a:pPr>
            <a:r>
              <a:rPr lang="en-US" sz="2000" dirty="0"/>
              <a:t>They suggested the </a:t>
            </a:r>
            <a:r>
              <a:rPr lang="en-US" sz="2000" u="sng" dirty="0"/>
              <a:t>same team develop</a:t>
            </a:r>
            <a:r>
              <a:rPr sz="2000" u="sng" dirty="0"/>
              <a:t> and </a:t>
            </a:r>
            <a:r>
              <a:rPr lang="en-US" sz="2000" u="sng" dirty="0"/>
              <a:t>support</a:t>
            </a:r>
            <a:r>
              <a:rPr sz="2000" dirty="0"/>
              <a:t> </a:t>
            </a:r>
            <a:r>
              <a:rPr lang="en-US" sz="2000" dirty="0"/>
              <a:t>each service</a:t>
            </a:r>
          </a:p>
          <a:p>
            <a:pPr marL="1419860" lvl="2" indent="-443230" defTabSz="566674">
              <a:spcBef>
                <a:spcPts val="600"/>
              </a:spcBef>
              <a:defRPr sz="2328"/>
            </a:pPr>
            <a:r>
              <a:rPr sz="2300" dirty="0"/>
              <a:t>Amazon’s </a:t>
            </a:r>
            <a:r>
              <a:rPr lang="en-US" sz="2300" dirty="0"/>
              <a:t>claim</a:t>
            </a:r>
            <a:r>
              <a:rPr sz="2300" dirty="0"/>
              <a:t> </a:t>
            </a:r>
            <a:r>
              <a:rPr lang="en-US" sz="2300" dirty="0"/>
              <a:t>that </a:t>
            </a:r>
            <a:r>
              <a:rPr sz="2300" dirty="0"/>
              <a:t>this </a:t>
            </a:r>
            <a:r>
              <a:rPr sz="2300" u="sng" dirty="0"/>
              <a:t>improves </a:t>
            </a:r>
            <a:r>
              <a:rPr lang="en-US" sz="2300" u="sng" dirty="0"/>
              <a:t>the </a:t>
            </a:r>
            <a:r>
              <a:rPr sz="2300" u="sng" dirty="0"/>
              <a:t>reliability</a:t>
            </a:r>
            <a:r>
              <a:rPr sz="2300" dirty="0"/>
              <a:t> was widely publicized.</a:t>
            </a:r>
          </a:p>
          <a:p>
            <a:pPr marL="900430" lvl="1" defTabSz="566674">
              <a:spcBef>
                <a:spcPts val="2900"/>
              </a:spcBef>
              <a:buAutoNum type="arabicPeriod"/>
              <a:defRPr sz="2328"/>
            </a:pPr>
            <a:r>
              <a:rPr sz="2300" dirty="0"/>
              <a:t>It became possible to release </a:t>
            </a:r>
            <a:r>
              <a:rPr sz="2300" b="1" dirty="0"/>
              <a:t>software as a service</a:t>
            </a:r>
            <a:r>
              <a:rPr sz="2300" dirty="0"/>
              <a:t>, running on a cloud.</a:t>
            </a:r>
            <a:r>
              <a:rPr lang="en-US" sz="2300" dirty="0"/>
              <a:t> </a:t>
            </a:r>
            <a:endParaRPr sz="2300" dirty="0"/>
          </a:p>
        </p:txBody>
      </p:sp>
      <p:sp>
        <p:nvSpPr>
          <p:cNvPr id="86" name="DevOps"/>
          <p:cNvSpPr txBox="1">
            <a:spLocks noGrp="1"/>
          </p:cNvSpPr>
          <p:nvPr>
            <p:ph type="title"/>
          </p:nvPr>
        </p:nvSpPr>
        <p:spPr>
          <a:prstGeom prst="rect">
            <a:avLst/>
          </a:prstGeom>
        </p:spPr>
        <p:txBody>
          <a:bodyPr lIns="50800" tIns="50800" rIns="50800" bIns="50800" anchor="t">
            <a:normAutofit/>
          </a:bodyPr>
          <a:lstStyle/>
          <a:p>
            <a:r>
              <a:rPr dirty="0"/>
              <a:t>DevOps</a:t>
            </a:r>
            <a:r>
              <a:rPr lang="en-US" dirty="0"/>
              <a:t>: </a:t>
            </a:r>
            <a:r>
              <a:rPr lang="en-US" err="1"/>
              <a:t>Development+Operations</a:t>
            </a:r>
            <a:endParaRPr lang="en-US" dirty="0"/>
          </a:p>
        </p:txBody>
      </p:sp>
      <p:sp>
        <p:nvSpPr>
          <p:cNvPr id="87"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5">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5">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5">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5">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8826" y="220742"/>
            <a:ext cx="11869970" cy="1264356"/>
          </a:xfrm>
        </p:spPr>
        <p:txBody>
          <a:bodyPr>
            <a:normAutofit/>
          </a:bodyPr>
          <a:lstStyle/>
          <a:p>
            <a:r>
              <a:rPr lang="en-US" dirty="0">
                <a:ea typeface="ＭＳ Ｐゴシック"/>
              </a:rPr>
              <a:t>Container Nomenclature</a:t>
            </a:r>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26641" y="1591734"/>
            <a:ext cx="11334339" cy="7148804"/>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Slide Number Placeholder 1">
            <a:extLst>
              <a:ext uri="{FF2B5EF4-FFF2-40B4-BE49-F238E27FC236}">
                <a16:creationId xmlns:a16="http://schemas.microsoft.com/office/drawing/2014/main" id="{0D058494-EA52-4A69-A211-32DB627F0005}"/>
              </a:ext>
            </a:extLst>
          </p:cNvPr>
          <p:cNvSpPr>
            <a:spLocks noGrp="1"/>
          </p:cNvSpPr>
          <p:nvPr>
            <p:ph type="sldNum" sz="quarter" idx="12"/>
          </p:nvPr>
        </p:nvSpPr>
        <p:spPr>
          <a:xfrm>
            <a:off x="12192541" y="9245600"/>
            <a:ext cx="272510" cy="287258"/>
          </a:xfrm>
        </p:spPr>
        <p:txBody>
          <a:bodyPr/>
          <a:lstStyle/>
          <a:p>
            <a:pPr>
              <a:defRPr/>
            </a:pPr>
            <a:fld id="{6A4D3DC4-9E7F-1C47-B729-896D53019E3D}" type="slidenum">
              <a:rPr lang="en-US" smtClean="0"/>
              <a:pPr>
                <a:defRPr/>
              </a:pPr>
              <a:t>40</a:t>
            </a:fld>
            <a:endParaRPr lang="en-US"/>
          </a:p>
        </p:txBody>
      </p:sp>
    </p:spTree>
    <p:extLst>
      <p:ext uri="{BB962C8B-B14F-4D97-AF65-F5344CB8AC3E}">
        <p14:creationId xmlns:p14="http://schemas.microsoft.com/office/powerpoint/2010/main" val="478585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descr="Graphical user interface&#10;&#10;Description automatically generated">
            <a:extLst>
              <a:ext uri="{FF2B5EF4-FFF2-40B4-BE49-F238E27FC236}">
                <a16:creationId xmlns:a16="http://schemas.microsoft.com/office/drawing/2014/main" id="{3CE3CC0B-796D-8C06-60CD-91E0417C476D}"/>
              </a:ext>
            </a:extLst>
          </p:cNvPr>
          <p:cNvPicPr>
            <a:picLocks noChangeAspect="1"/>
          </p:cNvPicPr>
          <p:nvPr/>
        </p:nvPicPr>
        <p:blipFill rotWithShape="1">
          <a:blip r:embed="rId2"/>
          <a:srcRect l="1568" t="2604" r="2128" b="2512"/>
          <a:stretch/>
        </p:blipFill>
        <p:spPr>
          <a:xfrm>
            <a:off x="5574453" y="3061731"/>
            <a:ext cx="7208025" cy="3173969"/>
          </a:xfrm>
          <a:prstGeom prst="rect">
            <a:avLst/>
          </a:prstGeom>
        </p:spPr>
      </p:pic>
      <p:sp>
        <p:nvSpPr>
          <p:cNvPr id="2" name="Title 1">
            <a:extLst>
              <a:ext uri="{FF2B5EF4-FFF2-40B4-BE49-F238E27FC236}">
                <a16:creationId xmlns:a16="http://schemas.microsoft.com/office/drawing/2014/main" id="{D4B7331A-E79B-420B-ADE2-2F53B42BA432}"/>
              </a:ext>
            </a:extLst>
          </p:cNvPr>
          <p:cNvSpPr>
            <a:spLocks noGrp="1"/>
          </p:cNvSpPr>
          <p:nvPr>
            <p:ph type="title"/>
          </p:nvPr>
        </p:nvSpPr>
        <p:spPr>
          <a:xfrm>
            <a:off x="894079" y="292021"/>
            <a:ext cx="11787874" cy="1885245"/>
          </a:xfrm>
        </p:spPr>
        <p:txBody>
          <a:bodyPr>
            <a:normAutofit/>
          </a:bodyPr>
          <a:lstStyle/>
          <a:p>
            <a:r>
              <a:rPr lang="en-US" dirty="0">
                <a:ea typeface="ＭＳ Ｐゴシック"/>
              </a:rPr>
              <a:t>Various Container Technologies</a:t>
            </a:r>
            <a:endParaRPr lang="en-US" dirty="0"/>
          </a:p>
        </p:txBody>
      </p:sp>
      <p:sp>
        <p:nvSpPr>
          <p:cNvPr id="3" name="Content Placeholder 2">
            <a:extLst>
              <a:ext uri="{FF2B5EF4-FFF2-40B4-BE49-F238E27FC236}">
                <a16:creationId xmlns:a16="http://schemas.microsoft.com/office/drawing/2014/main" id="{AE9FDB3E-E085-4796-81BB-1AA637CEF4FD}"/>
              </a:ext>
            </a:extLst>
          </p:cNvPr>
          <p:cNvSpPr>
            <a:spLocks noGrp="1"/>
          </p:cNvSpPr>
          <p:nvPr>
            <p:ph idx="1"/>
          </p:nvPr>
        </p:nvSpPr>
        <p:spPr>
          <a:xfrm>
            <a:off x="91719" y="2733736"/>
            <a:ext cx="11430534" cy="6114898"/>
          </a:xfrm>
        </p:spPr>
        <p:txBody>
          <a:bodyPr vert="horz" lIns="130048" tIns="65024" rIns="130048" bIns="65024" rtlCol="0" anchor="t">
            <a:normAutofit/>
          </a:bodyPr>
          <a:lstStyle/>
          <a:p>
            <a:pPr>
              <a:lnSpc>
                <a:spcPct val="120000"/>
              </a:lnSpc>
            </a:pPr>
            <a:r>
              <a:rPr lang="en-US" sz="2844" dirty="0">
                <a:ea typeface="ＭＳ Ｐゴシック"/>
              </a:rPr>
              <a:t>Container technologies:</a:t>
            </a:r>
            <a:endParaRPr lang="en-US" sz="3982" dirty="0"/>
          </a:p>
          <a:p>
            <a:pPr lvl="1">
              <a:lnSpc>
                <a:spcPct val="120000"/>
              </a:lnSpc>
              <a:spcBef>
                <a:spcPts val="512"/>
              </a:spcBef>
              <a:buClr>
                <a:srgbClr val="70AD47"/>
              </a:buClr>
              <a:buFont typeface="Arial" charset="2"/>
              <a:buChar char="•"/>
            </a:pPr>
            <a:r>
              <a:rPr lang="en-US" sz="2276" dirty="0">
                <a:ea typeface="ＭＳ Ｐゴシック"/>
              </a:rPr>
              <a:t>Application container</a:t>
            </a:r>
            <a:endParaRPr lang="en-US" sz="2276" dirty="0">
              <a:ea typeface="ＭＳ Ｐゴシック"/>
              <a:cs typeface="Calibri"/>
            </a:endParaRPr>
          </a:p>
          <a:p>
            <a:pPr lvl="2">
              <a:lnSpc>
                <a:spcPct val="120000"/>
              </a:lnSpc>
              <a:spcBef>
                <a:spcPts val="512"/>
              </a:spcBef>
              <a:buFont typeface="Arial" charset="2"/>
              <a:buChar char="•"/>
            </a:pPr>
            <a:r>
              <a:rPr lang="en-US" sz="1991" dirty="0">
                <a:ea typeface="ＭＳ Ｐゴシック"/>
              </a:rPr>
              <a:t>Ex: </a:t>
            </a:r>
            <a:r>
              <a:rPr lang="en-US" sz="1991" b="1" dirty="0">
                <a:ea typeface="ＭＳ Ｐゴシック"/>
              </a:rPr>
              <a:t>Docker, </a:t>
            </a:r>
            <a:r>
              <a:rPr lang="en-US" sz="1991" dirty="0" err="1">
                <a:ea typeface="ＭＳ Ｐゴシック"/>
              </a:rPr>
              <a:t>Podman</a:t>
            </a:r>
            <a:r>
              <a:rPr lang="en-US" sz="1991" dirty="0">
                <a:ea typeface="ＭＳ Ｐゴシック"/>
              </a:rPr>
              <a:t>, Singularity.</a:t>
            </a:r>
            <a:endParaRPr lang="en-US" sz="1991" dirty="0">
              <a:ea typeface="ＭＳ Ｐゴシック"/>
              <a:cs typeface="Calibri"/>
            </a:endParaRPr>
          </a:p>
          <a:p>
            <a:pPr lvl="1">
              <a:lnSpc>
                <a:spcPct val="120000"/>
              </a:lnSpc>
              <a:spcBef>
                <a:spcPts val="512"/>
              </a:spcBef>
              <a:buClr>
                <a:srgbClr val="70AD47"/>
              </a:buClr>
              <a:buFont typeface="Arial,Sans-Serif" charset="2"/>
              <a:buChar char="•"/>
            </a:pPr>
            <a:r>
              <a:rPr lang="en-US" sz="2276" dirty="0">
                <a:ea typeface="Calibri"/>
                <a:cs typeface="Calibri"/>
              </a:rPr>
              <a:t>System container</a:t>
            </a:r>
          </a:p>
          <a:p>
            <a:pPr lvl="2">
              <a:lnSpc>
                <a:spcPct val="120000"/>
              </a:lnSpc>
              <a:spcBef>
                <a:spcPts val="512"/>
              </a:spcBef>
              <a:buFont typeface="Arial,Sans-Serif" charset="2"/>
              <a:buChar char="•"/>
            </a:pPr>
            <a:r>
              <a:rPr lang="en-US" sz="1991" dirty="0">
                <a:ea typeface="Calibri"/>
                <a:cs typeface="Calibri"/>
              </a:rPr>
              <a:t>LXC and </a:t>
            </a:r>
            <a:r>
              <a:rPr lang="en-US" sz="1991" dirty="0" err="1">
                <a:ea typeface="Calibri"/>
                <a:cs typeface="Calibri"/>
              </a:rPr>
              <a:t>OpenVZ</a:t>
            </a:r>
            <a:r>
              <a:rPr lang="en-US" sz="1991" dirty="0">
                <a:ea typeface="Calibri"/>
                <a:cs typeface="Calibri"/>
              </a:rPr>
              <a:t> </a:t>
            </a:r>
            <a:br>
              <a:rPr lang="en-US" sz="1991" dirty="0">
                <a:ea typeface="Calibri"/>
                <a:cs typeface="Calibri"/>
              </a:rPr>
            </a:br>
            <a:r>
              <a:rPr lang="en-US" sz="1991" dirty="0">
                <a:ea typeface="Calibri"/>
                <a:cs typeface="Calibri"/>
              </a:rPr>
              <a:t>(developed by </a:t>
            </a:r>
            <a:r>
              <a:rPr lang="en-US" sz="1991" dirty="0" err="1">
                <a:ea typeface="Calibri"/>
                <a:cs typeface="Calibri"/>
              </a:rPr>
              <a:t>Virtuozzo</a:t>
            </a:r>
            <a:r>
              <a:rPr lang="en-US" sz="1991" dirty="0">
                <a:ea typeface="Calibri"/>
                <a:cs typeface="Calibri"/>
              </a:rPr>
              <a:t>)</a:t>
            </a:r>
            <a:endParaRPr lang="en-US" sz="1991" dirty="0">
              <a:ea typeface="+mn-lt"/>
              <a:cs typeface="+mn-lt"/>
            </a:endParaRPr>
          </a:p>
          <a:p>
            <a:pPr lvl="1">
              <a:lnSpc>
                <a:spcPct val="120000"/>
              </a:lnSpc>
              <a:spcBef>
                <a:spcPts val="512"/>
              </a:spcBef>
              <a:buClr>
                <a:srgbClr val="70AD47"/>
              </a:buClr>
              <a:buFont typeface="Arial,Sans-Serif" charset="2"/>
            </a:pPr>
            <a:endParaRPr lang="en-US" sz="2276" dirty="0">
              <a:ea typeface="Calibri"/>
            </a:endParaRPr>
          </a:p>
          <a:p>
            <a:pPr lvl="1">
              <a:lnSpc>
                <a:spcPct val="120000"/>
              </a:lnSpc>
              <a:spcBef>
                <a:spcPts val="512"/>
              </a:spcBef>
              <a:buClr>
                <a:srgbClr val="70AD47"/>
              </a:buClr>
              <a:buFont typeface="Arial,Sans-Serif" charset="2"/>
              <a:buChar char="§"/>
            </a:pPr>
            <a:endParaRPr lang="en-US" sz="1991" i="1" dirty="0">
              <a:ea typeface="ＭＳ Ｐゴシック"/>
            </a:endParaRPr>
          </a:p>
        </p:txBody>
      </p:sp>
      <p:sp>
        <p:nvSpPr>
          <p:cNvPr id="4" name="Slide Number Placeholder 3">
            <a:extLst>
              <a:ext uri="{FF2B5EF4-FFF2-40B4-BE49-F238E27FC236}">
                <a16:creationId xmlns:a16="http://schemas.microsoft.com/office/drawing/2014/main" id="{81346996-781D-47B3-8B05-06A97CC27C0F}"/>
              </a:ext>
            </a:extLst>
          </p:cNvPr>
          <p:cNvSpPr>
            <a:spLocks noGrp="1"/>
          </p:cNvSpPr>
          <p:nvPr>
            <p:ph type="sldNum" sz="quarter" idx="12"/>
          </p:nvPr>
        </p:nvSpPr>
        <p:spPr>
          <a:xfrm>
            <a:off x="12192541" y="9245600"/>
            <a:ext cx="272510" cy="287258"/>
          </a:xfrm>
        </p:spPr>
        <p:txBody>
          <a:bodyPr/>
          <a:lstStyle/>
          <a:p>
            <a:pPr>
              <a:defRPr/>
            </a:pPr>
            <a:fld id="{6A4D3DC4-9E7F-1C47-B729-896D53019E3D}" type="slidenum">
              <a:rPr lang="en-US" smtClean="0"/>
              <a:pPr>
                <a:defRPr/>
              </a:pPr>
              <a:t>41</a:t>
            </a:fld>
            <a:endParaRPr lang="en-US"/>
          </a:p>
        </p:txBody>
      </p:sp>
      <p:sp>
        <p:nvSpPr>
          <p:cNvPr id="6" name="TextBox 5">
            <a:extLst>
              <a:ext uri="{FF2B5EF4-FFF2-40B4-BE49-F238E27FC236}">
                <a16:creationId xmlns:a16="http://schemas.microsoft.com/office/drawing/2014/main" id="{6397EAFD-9A4D-F02F-0F6D-9B2648EBB673}"/>
              </a:ext>
            </a:extLst>
          </p:cNvPr>
          <p:cNvSpPr txBox="1"/>
          <p:nvPr/>
        </p:nvSpPr>
        <p:spPr>
          <a:xfrm>
            <a:off x="302362" y="8778240"/>
            <a:ext cx="10544182" cy="525272"/>
          </a:xfrm>
          <a:prstGeom prst="rect">
            <a:avLst/>
          </a:prstGeom>
          <a:noFill/>
        </p:spPr>
        <p:txBody>
          <a:bodyPr rot="0" spcFirstLastPara="0" vertOverflow="overflow" horzOverflow="overflow" vert="horz" wrap="square" lIns="130048" tIns="65024" rIns="130048" bIns="65024" numCol="1" spcCol="0" rtlCol="0" fromWordArt="0" anchor="t" anchorCtr="0" forceAA="0" compatLnSpc="1">
            <a:prstTxWarp prst="textNoShape">
              <a:avLst/>
            </a:prstTxWarp>
            <a:spAutoFit/>
          </a:bodyPr>
          <a:lstStyle/>
          <a:p>
            <a:r>
              <a:rPr lang="en-US" sz="1280" dirty="0">
                <a:ea typeface="+mn-lt"/>
                <a:cs typeface="+mn-lt"/>
              </a:rPr>
              <a:t>Image source: </a:t>
            </a:r>
            <a:r>
              <a:rPr lang="en-US" sz="1280" dirty="0">
                <a:ea typeface="+mn-lt"/>
                <a:cs typeface="+mn-lt"/>
                <a:hlinkClick r:id="rId3"/>
              </a:rPr>
              <a:t>https://www.slideshare.net/jelastic/kubernetes-and-nested-containers-enhanced-3-ps-performance-price-and-provisioning</a:t>
            </a:r>
            <a:endParaRPr lang="en-US" sz="1280" dirty="0">
              <a:ea typeface="+mn-lt"/>
              <a:cs typeface="+mn-lt"/>
            </a:endParaRPr>
          </a:p>
          <a:p>
            <a:endParaRPr lang="en-US" sz="1280" dirty="0">
              <a:cs typeface="Calibri"/>
            </a:endParaRPr>
          </a:p>
        </p:txBody>
      </p:sp>
      <p:pic>
        <p:nvPicPr>
          <p:cNvPr id="7" name="Picture 7" descr="Diagram, shape&#10;&#10;Description automatically generated">
            <a:extLst>
              <a:ext uri="{FF2B5EF4-FFF2-40B4-BE49-F238E27FC236}">
                <a16:creationId xmlns:a16="http://schemas.microsoft.com/office/drawing/2014/main" id="{249069A8-74E1-9D36-E3D8-08FFD5AFA81B}"/>
              </a:ext>
            </a:extLst>
          </p:cNvPr>
          <p:cNvPicPr>
            <a:picLocks noChangeAspect="1"/>
          </p:cNvPicPr>
          <p:nvPr/>
        </p:nvPicPr>
        <p:blipFill>
          <a:blip r:embed="rId4"/>
          <a:stretch>
            <a:fillRect/>
          </a:stretch>
        </p:blipFill>
        <p:spPr>
          <a:xfrm>
            <a:off x="1412591" y="6118465"/>
            <a:ext cx="3661204" cy="2385463"/>
          </a:xfrm>
          <a:prstGeom prst="rect">
            <a:avLst/>
          </a:prstGeom>
        </p:spPr>
      </p:pic>
    </p:spTree>
    <p:extLst>
      <p:ext uri="{BB962C8B-B14F-4D97-AF65-F5344CB8AC3E}">
        <p14:creationId xmlns:p14="http://schemas.microsoft.com/office/powerpoint/2010/main" val="7437307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B760C-AC7C-492A-858E-8E0A189B853A}"/>
              </a:ext>
            </a:extLst>
          </p:cNvPr>
          <p:cNvSpPr>
            <a:spLocks noGrp="1"/>
          </p:cNvSpPr>
          <p:nvPr>
            <p:ph type="title"/>
          </p:nvPr>
        </p:nvSpPr>
        <p:spPr>
          <a:xfrm>
            <a:off x="99342" y="292021"/>
            <a:ext cx="12907264" cy="1885245"/>
          </a:xfrm>
        </p:spPr>
        <p:txBody>
          <a:bodyPr>
            <a:normAutofit/>
          </a:bodyPr>
          <a:lstStyle/>
          <a:p>
            <a:r>
              <a:rPr lang="en-US" dirty="0">
                <a:ea typeface="+mj-lt"/>
                <a:cs typeface="+mj-lt"/>
              </a:rPr>
              <a:t>Docker File, Image, Hub, Instance, and Volume</a:t>
            </a:r>
          </a:p>
        </p:txBody>
      </p:sp>
      <p:sp>
        <p:nvSpPr>
          <p:cNvPr id="4" name="Slide Number Placeholder 3">
            <a:extLst>
              <a:ext uri="{FF2B5EF4-FFF2-40B4-BE49-F238E27FC236}">
                <a16:creationId xmlns:a16="http://schemas.microsoft.com/office/drawing/2014/main" id="{3E05A3A7-58F8-460F-8F50-761C107B8B2D}"/>
              </a:ext>
            </a:extLst>
          </p:cNvPr>
          <p:cNvSpPr>
            <a:spLocks noGrp="1"/>
          </p:cNvSpPr>
          <p:nvPr>
            <p:ph type="sldNum" sz="quarter" idx="12"/>
          </p:nvPr>
        </p:nvSpPr>
        <p:spPr>
          <a:xfrm>
            <a:off x="12192541" y="9245600"/>
            <a:ext cx="272510" cy="287258"/>
          </a:xfrm>
        </p:spPr>
        <p:txBody>
          <a:bodyPr/>
          <a:lstStyle/>
          <a:p>
            <a:pPr>
              <a:defRPr/>
            </a:pPr>
            <a:fld id="{6A4D3DC4-9E7F-1C47-B729-896D53019E3D}" type="slidenum">
              <a:rPr lang="en-US" smtClean="0"/>
              <a:pPr>
                <a:defRPr/>
              </a:pPr>
              <a:t>42</a:t>
            </a:fld>
            <a:endParaRPr lang="en-US"/>
          </a:p>
        </p:txBody>
      </p:sp>
      <p:pic>
        <p:nvPicPr>
          <p:cNvPr id="6" name="Picture 6" descr="Diagram&#10;&#10;Description automatically generated">
            <a:extLst>
              <a:ext uri="{FF2B5EF4-FFF2-40B4-BE49-F238E27FC236}">
                <a16:creationId xmlns:a16="http://schemas.microsoft.com/office/drawing/2014/main" id="{2610A057-4D59-460E-8F87-BA128ED341A2}"/>
              </a:ext>
            </a:extLst>
          </p:cNvPr>
          <p:cNvPicPr>
            <a:picLocks noChangeAspect="1"/>
          </p:cNvPicPr>
          <p:nvPr/>
        </p:nvPicPr>
        <p:blipFill>
          <a:blip r:embed="rId2"/>
          <a:stretch>
            <a:fillRect/>
          </a:stretch>
        </p:blipFill>
        <p:spPr>
          <a:xfrm>
            <a:off x="1618375" y="3194557"/>
            <a:ext cx="9464604" cy="6557887"/>
          </a:xfrm>
          <a:prstGeom prst="rect">
            <a:avLst/>
          </a:prstGeom>
        </p:spPr>
      </p:pic>
      <p:pic>
        <p:nvPicPr>
          <p:cNvPr id="9" name="Picture 9" descr="Logo&#10;&#10;Description automatically generated">
            <a:extLst>
              <a:ext uri="{FF2B5EF4-FFF2-40B4-BE49-F238E27FC236}">
                <a16:creationId xmlns:a16="http://schemas.microsoft.com/office/drawing/2014/main" id="{E2C87836-0726-4676-B99A-D05F51EE05C8}"/>
              </a:ext>
            </a:extLst>
          </p:cNvPr>
          <p:cNvPicPr>
            <a:picLocks noChangeAspect="1"/>
          </p:cNvPicPr>
          <p:nvPr/>
        </p:nvPicPr>
        <p:blipFill>
          <a:blip r:embed="rId3"/>
          <a:stretch>
            <a:fillRect/>
          </a:stretch>
        </p:blipFill>
        <p:spPr>
          <a:xfrm>
            <a:off x="5201920" y="1557415"/>
            <a:ext cx="3063353" cy="2462784"/>
          </a:xfrm>
          <a:prstGeom prst="rect">
            <a:avLst/>
          </a:prstGeom>
        </p:spPr>
      </p:pic>
      <p:cxnSp>
        <p:nvCxnSpPr>
          <p:cNvPr id="10" name="Straight Arrow Connector 9">
            <a:extLst>
              <a:ext uri="{FF2B5EF4-FFF2-40B4-BE49-F238E27FC236}">
                <a16:creationId xmlns:a16="http://schemas.microsoft.com/office/drawing/2014/main" id="{B286C26C-0B9F-4A2E-A89A-CE4F41DB99D5}"/>
              </a:ext>
            </a:extLst>
          </p:cNvPr>
          <p:cNvCxnSpPr/>
          <p:nvPr/>
        </p:nvCxnSpPr>
        <p:spPr>
          <a:xfrm>
            <a:off x="6878094" y="3995363"/>
            <a:ext cx="0" cy="86698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3" name="Flowchart: Magnetic Disk 2">
            <a:extLst>
              <a:ext uri="{FF2B5EF4-FFF2-40B4-BE49-F238E27FC236}">
                <a16:creationId xmlns:a16="http://schemas.microsoft.com/office/drawing/2014/main" id="{1F4363A8-30C5-49A7-A06C-D7B30D1DAC41}"/>
              </a:ext>
            </a:extLst>
          </p:cNvPr>
          <p:cNvSpPr/>
          <p:nvPr/>
        </p:nvSpPr>
        <p:spPr>
          <a:xfrm>
            <a:off x="9536853" y="3906497"/>
            <a:ext cx="838087" cy="419044"/>
          </a:xfrm>
          <a:prstGeom prst="flowChartMagneticDisk">
            <a:avLst/>
          </a:prstGeom>
          <a:solidFill>
            <a:schemeClr val="bg1"/>
          </a:solidFill>
          <a:ln w="28575">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07"/>
          </a:p>
        </p:txBody>
      </p:sp>
      <p:cxnSp>
        <p:nvCxnSpPr>
          <p:cNvPr id="8" name="Straight Arrow Connector 7">
            <a:extLst>
              <a:ext uri="{FF2B5EF4-FFF2-40B4-BE49-F238E27FC236}">
                <a16:creationId xmlns:a16="http://schemas.microsoft.com/office/drawing/2014/main" id="{EBF09DBC-FAB0-4488-BAE7-EAC21B8F6667}"/>
              </a:ext>
            </a:extLst>
          </p:cNvPr>
          <p:cNvCxnSpPr>
            <a:cxnSpLocks/>
          </p:cNvCxnSpPr>
          <p:nvPr/>
        </p:nvCxnSpPr>
        <p:spPr>
          <a:xfrm>
            <a:off x="9955897" y="4428855"/>
            <a:ext cx="0" cy="520192"/>
          </a:xfrm>
          <a:prstGeom prst="straightConnector1">
            <a:avLst/>
          </a:prstGeom>
          <a:ln>
            <a:prstDash val="sysDot"/>
            <a:tailEnd type="triangle"/>
          </a:ln>
        </p:spPr>
        <p:style>
          <a:lnRef idx="3">
            <a:schemeClr val="accent1"/>
          </a:lnRef>
          <a:fillRef idx="0">
            <a:schemeClr val="accent1"/>
          </a:fillRef>
          <a:effectRef idx="2">
            <a:schemeClr val="accent1"/>
          </a:effectRef>
          <a:fontRef idx="minor">
            <a:schemeClr val="tx1"/>
          </a:fontRef>
        </p:style>
      </p:cxnSp>
      <p:sp>
        <p:nvSpPr>
          <p:cNvPr id="5" name="TextBox 4">
            <a:extLst>
              <a:ext uri="{FF2B5EF4-FFF2-40B4-BE49-F238E27FC236}">
                <a16:creationId xmlns:a16="http://schemas.microsoft.com/office/drawing/2014/main" id="{97FB9A28-7CD6-4639-A730-299EBB1D5A7F}"/>
              </a:ext>
            </a:extLst>
          </p:cNvPr>
          <p:cNvSpPr txBox="1"/>
          <p:nvPr/>
        </p:nvSpPr>
        <p:spPr>
          <a:xfrm>
            <a:off x="8612971" y="2789711"/>
            <a:ext cx="3901440" cy="1181990"/>
          </a:xfrm>
          <a:prstGeom prst="rect">
            <a:avLst/>
          </a:prstGeom>
          <a:noFill/>
        </p:spPr>
        <p:txBody>
          <a:bodyPr rot="0" spcFirstLastPara="0" vertOverflow="overflow" horzOverflow="overflow" vert="horz" wrap="square" lIns="130048" tIns="65024" rIns="130048" bIns="65024" numCol="1" spcCol="0" rtlCol="0" fromWordArt="0" anchor="t" anchorCtr="0" forceAA="0" compatLnSpc="1">
            <a:prstTxWarp prst="textNoShape">
              <a:avLst/>
            </a:prstTxWarp>
            <a:spAutoFit/>
          </a:bodyPr>
          <a:lstStyle/>
          <a:p>
            <a:r>
              <a:rPr lang="en-US" sz="2276" dirty="0"/>
              <a:t>A container is stateless by default, but can be attached a "</a:t>
            </a:r>
            <a:r>
              <a:rPr lang="en-US" sz="2276" b="1" dirty="0"/>
              <a:t>volume</a:t>
            </a:r>
            <a:r>
              <a:rPr lang="en-US" sz="2276" dirty="0"/>
              <a:t>" for persistence</a:t>
            </a:r>
          </a:p>
        </p:txBody>
      </p:sp>
    </p:spTree>
    <p:extLst>
      <p:ext uri="{BB962C8B-B14F-4D97-AF65-F5344CB8AC3E}">
        <p14:creationId xmlns:p14="http://schemas.microsoft.com/office/powerpoint/2010/main" val="2084272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25BCF-7036-F5AD-7AB2-F00E02258004}"/>
              </a:ext>
            </a:extLst>
          </p:cNvPr>
          <p:cNvSpPr>
            <a:spLocks noGrp="1"/>
          </p:cNvSpPr>
          <p:nvPr>
            <p:ph type="title"/>
          </p:nvPr>
        </p:nvSpPr>
        <p:spPr/>
        <p:txBody>
          <a:bodyPr/>
          <a:lstStyle/>
          <a:p>
            <a:r>
              <a:rPr lang="en-US" dirty="0">
                <a:cs typeface="Calibri Light"/>
              </a:rPr>
              <a:t>Docker File: An Example</a:t>
            </a:r>
            <a:endParaRPr lang="en-US" dirty="0"/>
          </a:p>
        </p:txBody>
      </p:sp>
      <p:sp>
        <p:nvSpPr>
          <p:cNvPr id="3" name="Content Placeholder 2">
            <a:extLst>
              <a:ext uri="{FF2B5EF4-FFF2-40B4-BE49-F238E27FC236}">
                <a16:creationId xmlns:a16="http://schemas.microsoft.com/office/drawing/2014/main" id="{0ADCC9BF-7F48-27CB-C772-77EAD1604ADB}"/>
              </a:ext>
            </a:extLst>
          </p:cNvPr>
          <p:cNvSpPr>
            <a:spLocks noGrp="1"/>
          </p:cNvSpPr>
          <p:nvPr>
            <p:ph idx="1"/>
          </p:nvPr>
        </p:nvSpPr>
        <p:spPr>
          <a:xfrm>
            <a:off x="205838" y="2003692"/>
            <a:ext cx="11430534" cy="7207738"/>
          </a:xfrm>
        </p:spPr>
        <p:txBody>
          <a:bodyPr vert="horz" lIns="130048" tIns="65024" rIns="130048" bIns="65024" rtlCol="0" anchor="t">
            <a:normAutofit lnSpcReduction="10000"/>
          </a:bodyPr>
          <a:lstStyle/>
          <a:p>
            <a:r>
              <a:rPr lang="en-US" sz="3000" dirty="0">
                <a:cs typeface="Calibri"/>
              </a:rPr>
              <a:t>A script that automates docker image creation</a:t>
            </a:r>
            <a:endParaRPr lang="en-US" sz="3000" dirty="0">
              <a:ea typeface="Calibri"/>
              <a:cs typeface="Calibri"/>
            </a:endParaRPr>
          </a:p>
          <a:p>
            <a:pPr lvl="1"/>
            <a:r>
              <a:rPr lang="en-US" sz="2200" dirty="0">
                <a:cs typeface="Calibri"/>
              </a:rPr>
              <a:t>It instructs Docker how to build an image</a:t>
            </a:r>
            <a:endParaRPr lang="en-US" sz="2200" dirty="0">
              <a:ea typeface="Calibri"/>
              <a:cs typeface="Calibri"/>
            </a:endParaRPr>
          </a:p>
          <a:p>
            <a:pPr lvl="1"/>
            <a:r>
              <a:rPr lang="en-US" sz="2200" dirty="0">
                <a:ea typeface="Calibri"/>
                <a:cs typeface="Calibri"/>
              </a:rPr>
              <a:t>Below: A Hello World example on an ubuntu base image</a:t>
            </a:r>
          </a:p>
          <a:p>
            <a:pPr lvl="1"/>
            <a:endParaRPr lang="en-US" sz="1400" b="1" dirty="0">
              <a:ea typeface="Calibri"/>
              <a:cs typeface="Calibri"/>
            </a:endParaRPr>
          </a:p>
          <a:p>
            <a:pPr lvl="1"/>
            <a:endParaRPr lang="en-US" sz="1400" b="1" dirty="0">
              <a:ea typeface="Calibri"/>
              <a:cs typeface="Calibri"/>
            </a:endParaRPr>
          </a:p>
          <a:p>
            <a:pPr lvl="1"/>
            <a:endParaRPr lang="en-US" sz="1400" b="1" dirty="0">
              <a:ea typeface="Calibri"/>
              <a:cs typeface="Calibri"/>
            </a:endParaRPr>
          </a:p>
          <a:p>
            <a:pPr lvl="1"/>
            <a:endParaRPr lang="en-US" sz="1400" b="1" dirty="0">
              <a:ea typeface="Calibri"/>
              <a:cs typeface="Calibri"/>
            </a:endParaRPr>
          </a:p>
          <a:p>
            <a:pPr lvl="1"/>
            <a:endParaRPr lang="en-US" sz="1400" b="1" dirty="0">
              <a:ea typeface="Calibri"/>
              <a:cs typeface="Calibri"/>
            </a:endParaRPr>
          </a:p>
          <a:p>
            <a:pPr lvl="1"/>
            <a:endParaRPr lang="en-US" sz="1400" b="1" dirty="0">
              <a:ea typeface="Calibri"/>
              <a:cs typeface="Calibri"/>
            </a:endParaRPr>
          </a:p>
          <a:p>
            <a:pPr lvl="1"/>
            <a:endParaRPr lang="en-US" sz="1400" b="1" dirty="0">
              <a:ea typeface="Calibri"/>
              <a:cs typeface="Calibri"/>
            </a:endParaRPr>
          </a:p>
          <a:p>
            <a:pPr lvl="1"/>
            <a:r>
              <a:rPr lang="en-US" sz="1400" b="1" dirty="0">
                <a:ea typeface="Calibri"/>
                <a:cs typeface="Calibri"/>
              </a:rPr>
              <a:t>Test</a:t>
            </a:r>
            <a:r>
              <a:rPr lang="en-US" sz="1400" dirty="0">
                <a:ea typeface="Calibri"/>
                <a:cs typeface="Calibri"/>
              </a:rPr>
              <a:t>: </a:t>
            </a:r>
            <a:r>
              <a:rPr lang="en-US" sz="1400" dirty="0">
                <a:latin typeface="Courier New"/>
                <a:ea typeface="Calibri"/>
                <a:cs typeface="Calibri"/>
              </a:rPr>
              <a:t>docker images</a:t>
            </a:r>
            <a:r>
              <a:rPr lang="en-US" sz="1400" dirty="0">
                <a:ea typeface="Calibri"/>
                <a:cs typeface="Calibri"/>
              </a:rPr>
              <a:t>  </a:t>
            </a:r>
            <a:endParaRPr lang="en-US" sz="1100" dirty="0">
              <a:ea typeface="Calibri"/>
              <a:cs typeface="Calibri"/>
            </a:endParaRPr>
          </a:p>
          <a:p>
            <a:pPr lvl="1"/>
            <a:r>
              <a:rPr lang="en-US" sz="1400" b="1" dirty="0">
                <a:ea typeface="Calibri"/>
                <a:cs typeface="Calibri"/>
              </a:rPr>
              <a:t>Test</a:t>
            </a:r>
            <a:r>
              <a:rPr lang="en-US" sz="1400" dirty="0">
                <a:ea typeface="Calibri"/>
                <a:cs typeface="Calibri"/>
              </a:rPr>
              <a:t>: </a:t>
            </a:r>
            <a:r>
              <a:rPr lang="en-US" sz="1400" dirty="0">
                <a:latin typeface="Courier New"/>
                <a:ea typeface="Calibri"/>
                <a:cs typeface="Calibri"/>
              </a:rPr>
              <a:t>docker run image-name</a:t>
            </a:r>
            <a:endParaRPr lang="en-US" sz="1100" dirty="0">
              <a:ea typeface="Calibri"/>
              <a:cs typeface="Calibri"/>
            </a:endParaRPr>
          </a:p>
          <a:p>
            <a:pPr lvl="1"/>
            <a:endParaRPr lang="en-US" sz="1100" dirty="0">
              <a:cs typeface="Calibri"/>
            </a:endParaRPr>
          </a:p>
          <a:p>
            <a:pPr lvl="1"/>
            <a:endParaRPr lang="en-US" sz="1100" dirty="0">
              <a:ea typeface="Calibri"/>
              <a:cs typeface="Calibri"/>
            </a:endParaRPr>
          </a:p>
        </p:txBody>
      </p:sp>
      <p:sp>
        <p:nvSpPr>
          <p:cNvPr id="4" name="Slide Number Placeholder 3">
            <a:extLst>
              <a:ext uri="{FF2B5EF4-FFF2-40B4-BE49-F238E27FC236}">
                <a16:creationId xmlns:a16="http://schemas.microsoft.com/office/drawing/2014/main" id="{DDB930A3-0E9D-C0D1-9DEF-ED1FEC66DF30}"/>
              </a:ext>
            </a:extLst>
          </p:cNvPr>
          <p:cNvSpPr>
            <a:spLocks noGrp="1"/>
          </p:cNvSpPr>
          <p:nvPr>
            <p:ph type="sldNum" sz="quarter" idx="12"/>
          </p:nvPr>
        </p:nvSpPr>
        <p:spPr>
          <a:xfrm>
            <a:off x="12192541" y="9245600"/>
            <a:ext cx="272510" cy="287258"/>
          </a:xfrm>
        </p:spPr>
        <p:txBody>
          <a:bodyPr/>
          <a:lstStyle/>
          <a:p>
            <a:pPr>
              <a:defRPr/>
            </a:pPr>
            <a:fld id="{6A4D3DC4-9E7F-1C47-B729-896D53019E3D}" type="slidenum">
              <a:rPr lang="en-US" smtClean="0"/>
              <a:pPr>
                <a:defRPr/>
              </a:pPr>
              <a:t>43</a:t>
            </a:fld>
            <a:endParaRPr lang="en-US"/>
          </a:p>
        </p:txBody>
      </p:sp>
      <p:pic>
        <p:nvPicPr>
          <p:cNvPr id="5" name="Picture 5" descr="Graphical user interface, text, application, Word&#10;&#10;Description automatically generated">
            <a:extLst>
              <a:ext uri="{FF2B5EF4-FFF2-40B4-BE49-F238E27FC236}">
                <a16:creationId xmlns:a16="http://schemas.microsoft.com/office/drawing/2014/main" id="{E5FFDF0B-D349-DACA-1E67-81698CC6AD64}"/>
              </a:ext>
            </a:extLst>
          </p:cNvPr>
          <p:cNvPicPr>
            <a:picLocks noChangeAspect="1"/>
          </p:cNvPicPr>
          <p:nvPr/>
        </p:nvPicPr>
        <p:blipFill>
          <a:blip r:embed="rId2"/>
          <a:stretch>
            <a:fillRect/>
          </a:stretch>
        </p:blipFill>
        <p:spPr>
          <a:xfrm>
            <a:off x="4647305" y="4488549"/>
            <a:ext cx="8300122" cy="3891098"/>
          </a:xfrm>
          <a:prstGeom prst="rect">
            <a:avLst/>
          </a:prstGeom>
        </p:spPr>
      </p:pic>
      <p:sp>
        <p:nvSpPr>
          <p:cNvPr id="6" name="Arrow: Pentagon 5">
            <a:extLst>
              <a:ext uri="{FF2B5EF4-FFF2-40B4-BE49-F238E27FC236}">
                <a16:creationId xmlns:a16="http://schemas.microsoft.com/office/drawing/2014/main" id="{AE755B8E-15D0-3E7A-FB69-39488035DBD3}"/>
              </a:ext>
            </a:extLst>
          </p:cNvPr>
          <p:cNvSpPr/>
          <p:nvPr/>
        </p:nvSpPr>
        <p:spPr>
          <a:xfrm>
            <a:off x="205838" y="4245304"/>
            <a:ext cx="4535286" cy="107917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07" dirty="0">
                <a:solidFill>
                  <a:srgbClr val="FFFFFF"/>
                </a:solidFill>
                <a:ea typeface="Calibri"/>
                <a:cs typeface="Calibri"/>
              </a:rPr>
              <a:t>Receives base image from Docker hub if not available locally</a:t>
            </a:r>
            <a:endParaRPr lang="en-US" sz="1707" dirty="0" err="1">
              <a:solidFill>
                <a:srgbClr val="FFFFFF"/>
              </a:solidFill>
            </a:endParaRPr>
          </a:p>
        </p:txBody>
      </p:sp>
      <p:sp>
        <p:nvSpPr>
          <p:cNvPr id="7" name="Arrow: Pentagon 6">
            <a:extLst>
              <a:ext uri="{FF2B5EF4-FFF2-40B4-BE49-F238E27FC236}">
                <a16:creationId xmlns:a16="http://schemas.microsoft.com/office/drawing/2014/main" id="{9A79E27F-A59C-330E-63E2-E96C8645DC4C}"/>
              </a:ext>
            </a:extLst>
          </p:cNvPr>
          <p:cNvSpPr/>
          <p:nvPr/>
        </p:nvSpPr>
        <p:spPr>
          <a:xfrm>
            <a:off x="137534" y="5488408"/>
            <a:ext cx="4535286" cy="107917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lIns="130048" tIns="65024" rIns="130048" bIns="65024" rtlCol="0" anchor="ctr"/>
          <a:lstStyle/>
          <a:p>
            <a:pPr algn="ctr"/>
            <a:r>
              <a:rPr lang="en-US" sz="1707" dirty="0">
                <a:solidFill>
                  <a:srgbClr val="FFFFFF"/>
                </a:solidFill>
                <a:ea typeface="Calibri"/>
                <a:cs typeface="Calibri"/>
              </a:rPr>
              <a:t>Adds this (or other) packages to the </a:t>
            </a:r>
            <a:r>
              <a:rPr lang="en-US" sz="1707" b="1" dirty="0">
                <a:solidFill>
                  <a:srgbClr val="FFFFFF"/>
                </a:solidFill>
                <a:ea typeface="Calibri"/>
                <a:cs typeface="Calibri"/>
              </a:rPr>
              <a:t>image</a:t>
            </a:r>
            <a:endParaRPr lang="en-US" sz="1707" dirty="0">
              <a:solidFill>
                <a:srgbClr val="FFFFFF"/>
              </a:solidFill>
              <a:ea typeface="Calibri" panose="020F0502020204030204"/>
              <a:cs typeface="Calibri" panose="020F0502020204030204"/>
            </a:endParaRPr>
          </a:p>
        </p:txBody>
      </p:sp>
      <p:sp>
        <p:nvSpPr>
          <p:cNvPr id="8" name="Arrow: Pentagon 7">
            <a:extLst>
              <a:ext uri="{FF2B5EF4-FFF2-40B4-BE49-F238E27FC236}">
                <a16:creationId xmlns:a16="http://schemas.microsoft.com/office/drawing/2014/main" id="{AEAFF3C4-37A0-8D4E-349F-0671704ED243}"/>
              </a:ext>
            </a:extLst>
          </p:cNvPr>
          <p:cNvSpPr/>
          <p:nvPr/>
        </p:nvSpPr>
        <p:spPr>
          <a:xfrm>
            <a:off x="137532" y="6690532"/>
            <a:ext cx="4535286" cy="107917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lIns="130048" tIns="65024" rIns="130048" bIns="65024" rtlCol="0" anchor="ctr"/>
          <a:lstStyle/>
          <a:p>
            <a:pPr algn="ctr"/>
            <a:r>
              <a:rPr lang="en-US" sz="1707" dirty="0">
                <a:solidFill>
                  <a:srgbClr val="FFFFFF"/>
                </a:solidFill>
                <a:ea typeface="Calibri"/>
                <a:cs typeface="Calibri"/>
              </a:rPr>
              <a:t>Runs this command on the container </a:t>
            </a:r>
            <a:r>
              <a:rPr lang="en-US" sz="1707" b="1" dirty="0">
                <a:solidFill>
                  <a:srgbClr val="FFFFFF"/>
                </a:solidFill>
                <a:ea typeface="Calibri"/>
                <a:cs typeface="Calibri"/>
              </a:rPr>
              <a:t>instance </a:t>
            </a:r>
            <a:endParaRPr lang="en-US" sz="1707" dirty="0">
              <a:solidFill>
                <a:srgbClr val="FFFFFF"/>
              </a:solidFill>
              <a:ea typeface="Calibri"/>
              <a:cs typeface="Calibri"/>
            </a:endParaRPr>
          </a:p>
          <a:p>
            <a:pPr algn="ctr"/>
            <a:r>
              <a:rPr lang="en-US" sz="1707" b="1" dirty="0">
                <a:solidFill>
                  <a:srgbClr val="FFFFFF"/>
                </a:solidFill>
                <a:ea typeface="Calibri"/>
                <a:cs typeface="Calibri"/>
              </a:rPr>
              <a:t>(docker run)</a:t>
            </a:r>
            <a:endParaRPr lang="en-US" sz="1707" dirty="0">
              <a:solidFill>
                <a:srgbClr val="FFFFFF"/>
              </a:solidFill>
              <a:ea typeface="Calibri" panose="020F0502020204030204"/>
              <a:cs typeface="Calibri" panose="020F0502020204030204"/>
            </a:endParaRPr>
          </a:p>
        </p:txBody>
      </p:sp>
    </p:spTree>
    <p:extLst>
      <p:ext uri="{BB962C8B-B14F-4D97-AF65-F5344CB8AC3E}">
        <p14:creationId xmlns:p14="http://schemas.microsoft.com/office/powerpoint/2010/main" val="30376376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After you have adopted DevOps, you should try to continuously improve your DevOps process to achieve faster deployment of better-quality software.…"/>
          <p:cNvSpPr txBox="1">
            <a:spLocks noGrp="1"/>
          </p:cNvSpPr>
          <p:nvPr>
            <p:ph type="body" idx="1"/>
          </p:nvPr>
        </p:nvSpPr>
        <p:spPr>
          <a:prstGeom prst="rect">
            <a:avLst/>
          </a:prstGeom>
        </p:spPr>
        <p:txBody>
          <a:bodyPr/>
          <a:lstStyle/>
          <a:p>
            <a:r>
              <a:rPr lang="en-US" dirty="0"/>
              <a:t>Y</a:t>
            </a:r>
            <a:r>
              <a:rPr dirty="0"/>
              <a:t>ou should try to continuously improve your DevOps process to achieve </a:t>
            </a:r>
            <a:r>
              <a:rPr u="sng" dirty="0"/>
              <a:t>faster deployment </a:t>
            </a:r>
            <a:r>
              <a:rPr dirty="0"/>
              <a:t>of </a:t>
            </a:r>
            <a:r>
              <a:rPr u="sng" dirty="0"/>
              <a:t>better-quality software</a:t>
            </a:r>
            <a:r>
              <a:rPr dirty="0"/>
              <a:t>.</a:t>
            </a:r>
          </a:p>
          <a:p>
            <a:r>
              <a:rPr dirty="0"/>
              <a:t>There are four types of software development measurement:</a:t>
            </a:r>
          </a:p>
          <a:p>
            <a:pPr lvl="1"/>
            <a:r>
              <a:rPr b="1" dirty="0"/>
              <a:t>Process measurement</a:t>
            </a:r>
            <a:r>
              <a:rPr dirty="0"/>
              <a:t> You collect and analyze data about your development, testing and deployment processes.</a:t>
            </a:r>
          </a:p>
          <a:p>
            <a:pPr lvl="1"/>
            <a:r>
              <a:rPr b="1" dirty="0"/>
              <a:t>Service measurement</a:t>
            </a:r>
            <a:r>
              <a:rPr dirty="0"/>
              <a:t> You collect and analyze data about the software’s performance, reliability and acceptability to customers. </a:t>
            </a:r>
          </a:p>
          <a:p>
            <a:pPr lvl="1"/>
            <a:r>
              <a:rPr b="1" dirty="0"/>
              <a:t>Usage measurement</a:t>
            </a:r>
            <a:r>
              <a:rPr dirty="0"/>
              <a:t> You collect and analyze data about how customers use your product.</a:t>
            </a:r>
          </a:p>
          <a:p>
            <a:pPr lvl="1"/>
            <a:r>
              <a:rPr b="1" dirty="0"/>
              <a:t>Business success measurement</a:t>
            </a:r>
            <a:r>
              <a:rPr dirty="0"/>
              <a:t> You collect and analyze data about how your product contributes to the overall success of the business.</a:t>
            </a:r>
          </a:p>
        </p:txBody>
      </p:sp>
      <p:sp>
        <p:nvSpPr>
          <p:cNvPr id="238" name="DevOps measurement"/>
          <p:cNvSpPr txBox="1">
            <a:spLocks noGrp="1"/>
          </p:cNvSpPr>
          <p:nvPr>
            <p:ph type="title"/>
          </p:nvPr>
        </p:nvSpPr>
        <p:spPr>
          <a:prstGeom prst="rect">
            <a:avLst/>
          </a:prstGeom>
        </p:spPr>
        <p:txBody>
          <a:bodyPr/>
          <a:lstStyle/>
          <a:p>
            <a:r>
              <a:t>DevOps measurement</a:t>
            </a:r>
          </a:p>
        </p:txBody>
      </p:sp>
      <p:sp>
        <p:nvSpPr>
          <p:cNvPr id="23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44</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As far as possible, the DevOps principle of automating everything should be applied to software measurement.…"/>
          <p:cNvSpPr txBox="1">
            <a:spLocks noGrp="1"/>
          </p:cNvSpPr>
          <p:nvPr>
            <p:ph type="body" idx="1"/>
          </p:nvPr>
        </p:nvSpPr>
        <p:spPr>
          <a:xfrm>
            <a:off x="423019" y="1776685"/>
            <a:ext cx="11857881" cy="7197230"/>
          </a:xfrm>
          <a:prstGeom prst="rect">
            <a:avLst/>
          </a:prstGeom>
        </p:spPr>
        <p:txBody>
          <a:bodyPr/>
          <a:lstStyle/>
          <a:p>
            <a:r>
              <a:rPr dirty="0"/>
              <a:t>You should instrument your software to collect data about itself </a:t>
            </a:r>
            <a:endParaRPr lang="en-US" dirty="0"/>
          </a:p>
          <a:p>
            <a:endParaRPr lang="en-US" dirty="0"/>
          </a:p>
          <a:p>
            <a:r>
              <a:rPr lang="en-US" dirty="0"/>
              <a:t>Y</a:t>
            </a:r>
            <a:r>
              <a:rPr dirty="0"/>
              <a:t>ou </a:t>
            </a:r>
            <a:r>
              <a:rPr lang="en-US" dirty="0"/>
              <a:t>can also </a:t>
            </a:r>
            <a:r>
              <a:rPr dirty="0"/>
              <a:t>use a monitoring system, to collect data about your software’s performance and availability. </a:t>
            </a:r>
            <a:endParaRPr lang="en-US" dirty="0"/>
          </a:p>
          <a:p>
            <a:pPr lvl="1">
              <a:spcBef>
                <a:spcPts val="600"/>
              </a:spcBef>
            </a:pPr>
            <a:r>
              <a:rPr lang="en-US" dirty="0"/>
              <a:t>e.g., Prometheus or Datadog</a:t>
            </a:r>
          </a:p>
          <a:p>
            <a:endParaRPr dirty="0"/>
          </a:p>
          <a:p>
            <a:r>
              <a:rPr dirty="0"/>
              <a:t>Some process measurements can also be automated. </a:t>
            </a:r>
          </a:p>
          <a:p>
            <a:pPr lvl="1">
              <a:spcBef>
                <a:spcPts val="600"/>
              </a:spcBef>
            </a:pPr>
            <a:r>
              <a:rPr dirty="0"/>
              <a:t>However, there are problems in process measurement because people are involved. They work in different ways, may record information differently </a:t>
            </a:r>
            <a:r>
              <a:rPr lang="en-US" dirty="0"/>
              <a:t>and their performance varies over time.</a:t>
            </a:r>
            <a:endParaRPr dirty="0"/>
          </a:p>
        </p:txBody>
      </p:sp>
      <p:sp>
        <p:nvSpPr>
          <p:cNvPr id="242" name="Automating measurement"/>
          <p:cNvSpPr txBox="1">
            <a:spLocks noGrp="1"/>
          </p:cNvSpPr>
          <p:nvPr>
            <p:ph type="title"/>
          </p:nvPr>
        </p:nvSpPr>
        <p:spPr>
          <a:prstGeom prst="rect">
            <a:avLst/>
          </a:prstGeom>
        </p:spPr>
        <p:txBody>
          <a:bodyPr/>
          <a:lstStyle/>
          <a:p>
            <a:r>
              <a:rPr u="sng" dirty="0"/>
              <a:t>Automating</a:t>
            </a:r>
            <a:r>
              <a:rPr dirty="0"/>
              <a:t> measurement</a:t>
            </a:r>
            <a:r>
              <a:rPr lang="en-US" dirty="0"/>
              <a:t>!</a:t>
            </a:r>
            <a:endParaRPr dirty="0"/>
          </a:p>
        </p:txBody>
      </p:sp>
      <p:sp>
        <p:nvSpPr>
          <p:cNvPr id="24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45</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41">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Figure 10.15 Metrics used in the DevOps scorecard"/>
          <p:cNvSpPr txBox="1">
            <a:spLocks noGrp="1"/>
          </p:cNvSpPr>
          <p:nvPr>
            <p:ph type="title"/>
          </p:nvPr>
        </p:nvSpPr>
        <p:spPr>
          <a:prstGeom prst="rect">
            <a:avLst/>
          </a:prstGeom>
        </p:spPr>
        <p:txBody>
          <a:bodyPr>
            <a:noAutofit/>
          </a:bodyPr>
          <a:lstStyle/>
          <a:p>
            <a:r>
              <a:rPr sz="4000" dirty="0">
                <a:solidFill>
                  <a:schemeClr val="tx1">
                    <a:lumMod val="75000"/>
                  </a:schemeClr>
                </a:solidFill>
              </a:rPr>
              <a:t>Metrics used in the DevOps scorecard</a:t>
            </a:r>
          </a:p>
        </p:txBody>
      </p:sp>
      <p:sp>
        <p:nvSpPr>
          <p:cNvPr id="24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46</a:t>
            </a:fld>
            <a:endParaRPr/>
          </a:p>
        </p:txBody>
      </p:sp>
      <p:pic>
        <p:nvPicPr>
          <p:cNvPr id="5" name="Picture 4">
            <a:extLst>
              <a:ext uri="{FF2B5EF4-FFF2-40B4-BE49-F238E27FC236}">
                <a16:creationId xmlns:a16="http://schemas.microsoft.com/office/drawing/2014/main" id="{8D555328-333B-614F-A128-4A0ABC6806AC}"/>
              </a:ext>
            </a:extLst>
          </p:cNvPr>
          <p:cNvPicPr>
            <a:picLocks noChangeAspect="1"/>
          </p:cNvPicPr>
          <p:nvPr/>
        </p:nvPicPr>
        <p:blipFill rotWithShape="1">
          <a:blip r:embed="rId2">
            <a:extLst>
              <a:ext uri="{28A0092B-C50C-407E-A947-70E740481C1C}">
                <a14:useLocalDpi xmlns:a14="http://schemas.microsoft.com/office/drawing/2010/main" val="0"/>
              </a:ext>
            </a:extLst>
          </a:blip>
          <a:srcRect t="10948" b="35839"/>
          <a:stretch/>
        </p:blipFill>
        <p:spPr>
          <a:xfrm>
            <a:off x="412749" y="1021458"/>
            <a:ext cx="11707319" cy="8458160"/>
          </a:xfrm>
          <a:prstGeom prst="rect">
            <a:avLst/>
          </a:prstGeom>
        </p:spPr>
      </p:pic>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Payal Chakravarty from IBM suggests a practical approach to DevOps measurement based around a metrics scorecard with 9 metrics:…"/>
          <p:cNvSpPr txBox="1">
            <a:spLocks noGrp="1"/>
          </p:cNvSpPr>
          <p:nvPr>
            <p:ph type="body" idx="1"/>
          </p:nvPr>
        </p:nvSpPr>
        <p:spPr>
          <a:prstGeom prst="rect">
            <a:avLst/>
          </a:prstGeom>
        </p:spPr>
        <p:txBody>
          <a:bodyPr>
            <a:normAutofit lnSpcReduction="10000"/>
          </a:bodyPr>
          <a:lstStyle/>
          <a:p>
            <a:r>
              <a:rPr dirty="0"/>
              <a:t>Payal Chakravarty from IBM suggests a practical approach to DevOps measurement based around a metrics scorecard with 9 metrics:</a:t>
            </a:r>
          </a:p>
          <a:p>
            <a:pPr lvl="1"/>
            <a:r>
              <a:rPr dirty="0"/>
              <a:t>These are relevant to software that is delivered as a cloud service. They include process metrics and service metrics</a:t>
            </a:r>
          </a:p>
          <a:p>
            <a:pPr lvl="1"/>
            <a:r>
              <a:rPr dirty="0"/>
              <a:t>For the process metrics</a:t>
            </a:r>
            <a:r>
              <a:rPr lang="en-US" dirty="0"/>
              <a:t>,</a:t>
            </a:r>
          </a:p>
          <a:p>
            <a:pPr lvl="2">
              <a:spcBef>
                <a:spcPts val="600"/>
              </a:spcBef>
            </a:pPr>
            <a:r>
              <a:rPr lang="en-US" sz="2400" dirty="0"/>
              <a:t>Y</a:t>
            </a:r>
            <a:r>
              <a:rPr sz="2400" dirty="0"/>
              <a:t>ou would like to see </a:t>
            </a:r>
            <a:r>
              <a:rPr sz="2400" b="1" dirty="0"/>
              <a:t>decreases</a:t>
            </a:r>
            <a:r>
              <a:rPr sz="2400" dirty="0"/>
              <a:t> in</a:t>
            </a:r>
            <a:r>
              <a:rPr lang="en-US" sz="2400" dirty="0"/>
              <a:t>:</a:t>
            </a:r>
          </a:p>
          <a:p>
            <a:pPr lvl="3">
              <a:spcBef>
                <a:spcPts val="600"/>
              </a:spcBef>
            </a:pPr>
            <a:r>
              <a:rPr lang="en-US" sz="2200" u="sng" dirty="0"/>
              <a:t>N</a:t>
            </a:r>
            <a:r>
              <a:rPr sz="2200" u="sng" dirty="0"/>
              <a:t>umber of failed deployments</a:t>
            </a:r>
            <a:endParaRPr lang="en-US" sz="2200" dirty="0"/>
          </a:p>
          <a:p>
            <a:pPr lvl="3">
              <a:spcBef>
                <a:spcPts val="600"/>
              </a:spcBef>
            </a:pPr>
            <a:r>
              <a:rPr lang="en-US" sz="2200" u="sng" dirty="0"/>
              <a:t>M</a:t>
            </a:r>
            <a:r>
              <a:rPr sz="2200" u="sng" dirty="0"/>
              <a:t>ean time to recovery</a:t>
            </a:r>
            <a:r>
              <a:rPr sz="2200" dirty="0"/>
              <a:t> after a service failure </a:t>
            </a:r>
            <a:endParaRPr lang="en-US" sz="2200" dirty="0"/>
          </a:p>
          <a:p>
            <a:pPr lvl="3">
              <a:spcBef>
                <a:spcPts val="600"/>
              </a:spcBef>
            </a:pPr>
            <a:r>
              <a:rPr lang="en-US" sz="2200" u="sng" dirty="0"/>
              <a:t>L</a:t>
            </a:r>
            <a:r>
              <a:rPr sz="2200" u="sng" dirty="0"/>
              <a:t>ead time </a:t>
            </a:r>
            <a:r>
              <a:rPr sz="2200" dirty="0"/>
              <a:t>from development to deployment. </a:t>
            </a:r>
            <a:endParaRPr dirty="0"/>
          </a:p>
          <a:p>
            <a:pPr lvl="2"/>
            <a:r>
              <a:rPr sz="2400" dirty="0"/>
              <a:t>You would hope to see </a:t>
            </a:r>
            <a:r>
              <a:rPr sz="2400" b="1" dirty="0"/>
              <a:t>increases</a:t>
            </a:r>
            <a:r>
              <a:rPr sz="2400" dirty="0"/>
              <a:t> </a:t>
            </a:r>
            <a:endParaRPr lang="en-US" sz="2400" dirty="0"/>
          </a:p>
          <a:p>
            <a:pPr lvl="3">
              <a:spcBef>
                <a:spcPts val="600"/>
              </a:spcBef>
            </a:pPr>
            <a:r>
              <a:rPr sz="2400" u="sng" dirty="0"/>
              <a:t>deployment frequency</a:t>
            </a:r>
            <a:r>
              <a:rPr sz="2400" dirty="0"/>
              <a:t> </a:t>
            </a:r>
            <a:endParaRPr lang="en-US" sz="2400" dirty="0"/>
          </a:p>
          <a:p>
            <a:pPr lvl="3">
              <a:spcBef>
                <a:spcPts val="600"/>
              </a:spcBef>
            </a:pPr>
            <a:r>
              <a:rPr sz="2400" dirty="0"/>
              <a:t>number of lines of changed code</a:t>
            </a:r>
            <a:r>
              <a:rPr lang="en-US" sz="2400" dirty="0"/>
              <a:t> (</a:t>
            </a:r>
            <a:r>
              <a:rPr lang="en-US" sz="2400" u="sng" dirty="0"/>
              <a:t>change volume</a:t>
            </a:r>
            <a:r>
              <a:rPr lang="en-US" sz="2400" dirty="0"/>
              <a:t>)</a:t>
            </a:r>
            <a:r>
              <a:rPr sz="2400" dirty="0"/>
              <a:t> that are shipped. </a:t>
            </a:r>
          </a:p>
          <a:p>
            <a:pPr lvl="1"/>
            <a:r>
              <a:rPr dirty="0"/>
              <a:t>For the service metrics</a:t>
            </a:r>
            <a:r>
              <a:rPr lang="en-US" dirty="0"/>
              <a:t>:</a:t>
            </a:r>
            <a:r>
              <a:rPr dirty="0"/>
              <a:t> </a:t>
            </a:r>
            <a:r>
              <a:rPr u="sng" dirty="0"/>
              <a:t>availability </a:t>
            </a:r>
            <a:r>
              <a:rPr b="1" u="sng" dirty="0"/>
              <a:t>and</a:t>
            </a:r>
            <a:r>
              <a:rPr u="sng" dirty="0"/>
              <a:t> performance</a:t>
            </a:r>
            <a:r>
              <a:rPr dirty="0"/>
              <a:t> should be stable or improving</a:t>
            </a:r>
            <a:r>
              <a:rPr lang="en-US" dirty="0"/>
              <a:t>;</a:t>
            </a:r>
            <a:r>
              <a:rPr dirty="0"/>
              <a:t> the </a:t>
            </a:r>
            <a:r>
              <a:rPr u="sng" dirty="0"/>
              <a:t>number of customer complaints</a:t>
            </a:r>
            <a:r>
              <a:rPr dirty="0"/>
              <a:t> should be </a:t>
            </a:r>
            <a:r>
              <a:rPr i="1" dirty="0"/>
              <a:t>decreasing</a:t>
            </a:r>
            <a:r>
              <a:rPr dirty="0"/>
              <a:t>, and the </a:t>
            </a:r>
            <a:r>
              <a:rPr u="sng" dirty="0"/>
              <a:t>number of new customers</a:t>
            </a:r>
            <a:r>
              <a:rPr dirty="0"/>
              <a:t> should be increasing.</a:t>
            </a:r>
          </a:p>
        </p:txBody>
      </p:sp>
      <p:sp>
        <p:nvSpPr>
          <p:cNvPr id="250" name="Metrics scorecard"/>
          <p:cNvSpPr txBox="1">
            <a:spLocks noGrp="1"/>
          </p:cNvSpPr>
          <p:nvPr>
            <p:ph type="title"/>
          </p:nvPr>
        </p:nvSpPr>
        <p:spPr>
          <a:prstGeom prst="rect">
            <a:avLst/>
          </a:prstGeom>
        </p:spPr>
        <p:txBody>
          <a:bodyPr/>
          <a:lstStyle/>
          <a:p>
            <a:r>
              <a:t>Metrics scorecard</a:t>
            </a:r>
          </a:p>
        </p:txBody>
      </p:sp>
      <p:sp>
        <p:nvSpPr>
          <p:cNvPr id="25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47</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9">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9">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9">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9">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9">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49">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9">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9">
                                            <p:txEl>
                                              <p:pRg st="9" end="9"/>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4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Figure 10.16 Metrics trends"/>
          <p:cNvSpPr txBox="1">
            <a:spLocks noGrp="1"/>
          </p:cNvSpPr>
          <p:nvPr>
            <p:ph type="title"/>
          </p:nvPr>
        </p:nvSpPr>
        <p:spPr>
          <a:prstGeom prst="rect">
            <a:avLst/>
          </a:prstGeom>
        </p:spPr>
        <p:txBody>
          <a:bodyPr>
            <a:noAutofit/>
          </a:bodyPr>
          <a:lstStyle/>
          <a:p>
            <a:r>
              <a:rPr lang="en-US" sz="4000" dirty="0" err="1">
                <a:solidFill>
                  <a:schemeClr val="tx1">
                    <a:lumMod val="75000"/>
                  </a:schemeClr>
                </a:solidFill>
              </a:rPr>
              <a:t>Devops</a:t>
            </a:r>
            <a:r>
              <a:rPr lang="en-US" sz="4000" dirty="0">
                <a:solidFill>
                  <a:schemeClr val="tx1">
                    <a:lumMod val="75000"/>
                  </a:schemeClr>
                </a:solidFill>
              </a:rPr>
              <a:t> m</a:t>
            </a:r>
            <a:r>
              <a:rPr sz="4000" dirty="0">
                <a:solidFill>
                  <a:schemeClr val="tx1">
                    <a:lumMod val="75000"/>
                  </a:schemeClr>
                </a:solidFill>
              </a:rPr>
              <a:t>etrics trends</a:t>
            </a:r>
            <a:r>
              <a:rPr lang="en-US" sz="4000" dirty="0">
                <a:solidFill>
                  <a:schemeClr val="tx1">
                    <a:lumMod val="75000"/>
                  </a:schemeClr>
                </a:solidFill>
              </a:rPr>
              <a:t> (needed in your final report):</a:t>
            </a:r>
            <a:endParaRPr sz="4000" dirty="0">
              <a:solidFill>
                <a:schemeClr val="tx1">
                  <a:lumMod val="75000"/>
                </a:schemeClr>
              </a:solidFill>
            </a:endParaRPr>
          </a:p>
        </p:txBody>
      </p:sp>
      <p:sp>
        <p:nvSpPr>
          <p:cNvPr id="25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48</a:t>
            </a:fld>
            <a:endParaRPr/>
          </a:p>
        </p:txBody>
      </p:sp>
      <p:pic>
        <p:nvPicPr>
          <p:cNvPr id="5" name="Picture 4">
            <a:extLst>
              <a:ext uri="{FF2B5EF4-FFF2-40B4-BE49-F238E27FC236}">
                <a16:creationId xmlns:a16="http://schemas.microsoft.com/office/drawing/2014/main" id="{A99AD891-5F2E-1246-9A72-D121DF30AA47}"/>
              </a:ext>
            </a:extLst>
          </p:cNvPr>
          <p:cNvPicPr>
            <a:picLocks noChangeAspect="1"/>
          </p:cNvPicPr>
          <p:nvPr/>
        </p:nvPicPr>
        <p:blipFill rotWithShape="1">
          <a:blip r:embed="rId2">
            <a:extLst>
              <a:ext uri="{28A0092B-C50C-407E-A947-70E740481C1C}">
                <a14:useLocalDpi xmlns:a14="http://schemas.microsoft.com/office/drawing/2010/main" val="0"/>
              </a:ext>
            </a:extLst>
          </a:blip>
          <a:srcRect l="11492" t="12775" r="14541" b="57325"/>
          <a:stretch/>
        </p:blipFill>
        <p:spPr>
          <a:xfrm>
            <a:off x="1066800" y="1949450"/>
            <a:ext cx="10668000" cy="5854700"/>
          </a:xfrm>
          <a:prstGeom prst="rect">
            <a:avLst/>
          </a:prstGeom>
        </p:spPr>
      </p:pic>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Figure 10.17 Logging and analysis"/>
          <p:cNvSpPr txBox="1">
            <a:spLocks noGrp="1"/>
          </p:cNvSpPr>
          <p:nvPr>
            <p:ph type="title"/>
          </p:nvPr>
        </p:nvSpPr>
        <p:spPr>
          <a:prstGeom prst="rect">
            <a:avLst/>
          </a:prstGeom>
        </p:spPr>
        <p:txBody>
          <a:bodyPr>
            <a:noAutofit/>
          </a:bodyPr>
          <a:lstStyle/>
          <a:p>
            <a:r>
              <a:rPr sz="4000" dirty="0">
                <a:solidFill>
                  <a:schemeClr val="tx1">
                    <a:lumMod val="75000"/>
                  </a:schemeClr>
                </a:solidFill>
              </a:rPr>
              <a:t>Logging and analysis</a:t>
            </a:r>
          </a:p>
        </p:txBody>
      </p:sp>
      <p:sp>
        <p:nvSpPr>
          <p:cNvPr id="25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49</a:t>
            </a:fld>
            <a:endParaRPr/>
          </a:p>
        </p:txBody>
      </p:sp>
      <p:pic>
        <p:nvPicPr>
          <p:cNvPr id="5" name="Picture 4">
            <a:extLst>
              <a:ext uri="{FF2B5EF4-FFF2-40B4-BE49-F238E27FC236}">
                <a16:creationId xmlns:a16="http://schemas.microsoft.com/office/drawing/2014/main" id="{C3D19E26-0C1C-DE41-B4EB-C5E0010A3C22}"/>
              </a:ext>
            </a:extLst>
          </p:cNvPr>
          <p:cNvPicPr>
            <a:picLocks noChangeAspect="1"/>
          </p:cNvPicPr>
          <p:nvPr/>
        </p:nvPicPr>
        <p:blipFill rotWithShape="1">
          <a:blip r:embed="rId2">
            <a:extLst>
              <a:ext uri="{28A0092B-C50C-407E-A947-70E740481C1C}">
                <a14:useLocalDpi xmlns:a14="http://schemas.microsoft.com/office/drawing/2010/main" val="0"/>
              </a:ext>
            </a:extLst>
          </a:blip>
          <a:srcRect l="15876" t="10291" r="13959" b="63650"/>
          <a:stretch/>
        </p:blipFill>
        <p:spPr>
          <a:xfrm>
            <a:off x="61270" y="1618938"/>
            <a:ext cx="12246964" cy="6175374"/>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Figure 10.2 DevOps"/>
          <p:cNvSpPr txBox="1">
            <a:spLocks noGrp="1"/>
          </p:cNvSpPr>
          <p:nvPr>
            <p:ph type="title"/>
          </p:nvPr>
        </p:nvSpPr>
        <p:spPr>
          <a:prstGeom prst="rect">
            <a:avLst/>
          </a:prstGeom>
        </p:spPr>
        <p:txBody>
          <a:bodyPr>
            <a:noAutofit/>
          </a:bodyPr>
          <a:lstStyle/>
          <a:p>
            <a:r>
              <a:rPr sz="4000" dirty="0">
                <a:solidFill>
                  <a:schemeClr val="tx1">
                    <a:lumMod val="75000"/>
                  </a:schemeClr>
                </a:solidFill>
              </a:rPr>
              <a:t>DevOps</a:t>
            </a:r>
          </a:p>
        </p:txBody>
      </p:sp>
      <p:sp>
        <p:nvSpPr>
          <p:cNvPr id="90"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pic>
        <p:nvPicPr>
          <p:cNvPr id="5" name="Picture 4">
            <a:extLst>
              <a:ext uri="{FF2B5EF4-FFF2-40B4-BE49-F238E27FC236}">
                <a16:creationId xmlns:a16="http://schemas.microsoft.com/office/drawing/2014/main" id="{A693AFFB-CB5D-E243-A20B-EFFBC7EE90B5}"/>
              </a:ext>
            </a:extLst>
          </p:cNvPr>
          <p:cNvPicPr>
            <a:picLocks noChangeAspect="1"/>
          </p:cNvPicPr>
          <p:nvPr/>
        </p:nvPicPr>
        <p:blipFill rotWithShape="1">
          <a:blip r:embed="rId2">
            <a:extLst>
              <a:ext uri="{28A0092B-C50C-407E-A947-70E740481C1C}">
                <a14:useLocalDpi xmlns:a14="http://schemas.microsoft.com/office/drawing/2010/main" val="0"/>
              </a:ext>
            </a:extLst>
          </a:blip>
          <a:srcRect l="20538" t="17180" r="31240" b="49033"/>
          <a:stretch/>
        </p:blipFill>
        <p:spPr>
          <a:xfrm>
            <a:off x="2458386" y="1379095"/>
            <a:ext cx="7734925" cy="7512105"/>
          </a:xfrm>
          <a:prstGeom prst="rect">
            <a:avLst/>
          </a:prstGeom>
        </p:spPr>
      </p:pic>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DevOps is the integration of software development and the management of that software once it has been deployed for use. The same team is responsible for development, deployment and software support.…"/>
          <p:cNvSpPr txBox="1">
            <a:spLocks noGrp="1"/>
          </p:cNvSpPr>
          <p:nvPr>
            <p:ph type="body" idx="1"/>
          </p:nvPr>
        </p:nvSpPr>
        <p:spPr>
          <a:prstGeom prst="rect">
            <a:avLst/>
          </a:prstGeom>
        </p:spPr>
        <p:txBody>
          <a:bodyPr>
            <a:normAutofit lnSpcReduction="10000"/>
          </a:bodyPr>
          <a:lstStyle/>
          <a:p>
            <a:pPr marL="233362" indent="-233362" defTabSz="554990">
              <a:spcBef>
                <a:spcPts val="2800"/>
              </a:spcBef>
              <a:defRPr sz="2660"/>
            </a:pPr>
            <a:r>
              <a:t>DevOps is the integration of software development and the management of that software once it has been deployed for use. The same team is responsible for development, deployment and software support.</a:t>
            </a:r>
          </a:p>
          <a:p>
            <a:pPr marL="233362" indent="-233362" defTabSz="554990">
              <a:spcBef>
                <a:spcPts val="2800"/>
              </a:spcBef>
              <a:defRPr sz="2660"/>
            </a:pPr>
            <a:r>
              <a:t>The benefits of DevOps are faster deployment, reduced risk, faster repair of buggy code and more productive teams.</a:t>
            </a:r>
          </a:p>
          <a:p>
            <a:pPr marL="233362" indent="-233362" defTabSz="554990">
              <a:spcBef>
                <a:spcPts val="2800"/>
              </a:spcBef>
              <a:defRPr sz="2660"/>
            </a:pPr>
            <a:r>
              <a:t>Source code management is essential to avoid changes made by different developers interfering with each other.</a:t>
            </a:r>
          </a:p>
          <a:p>
            <a:pPr marL="233362" indent="-233362" defTabSz="554990">
              <a:spcBef>
                <a:spcPts val="2800"/>
              </a:spcBef>
              <a:defRPr sz="2660"/>
            </a:pPr>
            <a:r>
              <a:t>All code management systems are based around a shared code repository with a set of features that support code transfer, version storage and retrieval, branching and merging and maintaining version information.</a:t>
            </a:r>
          </a:p>
          <a:p>
            <a:pPr marL="233362" indent="-233362" defTabSz="554990">
              <a:spcBef>
                <a:spcPts val="2800"/>
              </a:spcBef>
              <a:defRPr sz="2660"/>
            </a:pPr>
            <a:r>
              <a:t>Git is a distributed code management system that is the most widely used system for software product development. Each developer works with their own copy of the repository which may be merged with the shared project repository.</a:t>
            </a:r>
          </a:p>
        </p:txBody>
      </p:sp>
      <p:sp>
        <p:nvSpPr>
          <p:cNvPr id="262" name="Key points 1"/>
          <p:cNvSpPr txBox="1">
            <a:spLocks noGrp="1"/>
          </p:cNvSpPr>
          <p:nvPr>
            <p:ph type="title"/>
          </p:nvPr>
        </p:nvSpPr>
        <p:spPr>
          <a:xfrm>
            <a:off x="651619" y="406400"/>
            <a:ext cx="11701562" cy="1247379"/>
          </a:xfrm>
          <a:prstGeom prst="rect">
            <a:avLst/>
          </a:prstGeom>
        </p:spPr>
        <p:txBody>
          <a:bodyPr/>
          <a:lstStyle/>
          <a:p>
            <a:r>
              <a:t>Key points 1</a:t>
            </a:r>
          </a:p>
        </p:txBody>
      </p:sp>
      <p:sp>
        <p:nvSpPr>
          <p:cNvPr id="2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50</a:t>
            </a:fld>
            <a:endParaRP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Continuous integration means that as soon as a change is committed to a project repository, it is integrated with existing code and a new version of the system is created for testing.…"/>
          <p:cNvSpPr txBox="1">
            <a:spLocks noGrp="1"/>
          </p:cNvSpPr>
          <p:nvPr>
            <p:ph type="body" idx="1"/>
          </p:nvPr>
        </p:nvSpPr>
        <p:spPr>
          <a:prstGeom prst="rect">
            <a:avLst/>
          </a:prstGeom>
        </p:spPr>
        <p:txBody>
          <a:bodyPr/>
          <a:lstStyle/>
          <a:p>
            <a:pPr marL="208798" indent="-208798" defTabSz="496570">
              <a:spcBef>
                <a:spcPts val="2500"/>
              </a:spcBef>
              <a:defRPr sz="2380"/>
            </a:pPr>
            <a:r>
              <a:rPr dirty="0"/>
              <a:t>Continuous integration means that as soon as a change is committed to a project repository, it is integrated with existing code and a new version of the system is created for testing.</a:t>
            </a:r>
          </a:p>
          <a:p>
            <a:pPr marL="208798" indent="-208798" defTabSz="496570">
              <a:spcBef>
                <a:spcPts val="2500"/>
              </a:spcBef>
              <a:defRPr sz="2380"/>
            </a:pPr>
            <a:r>
              <a:rPr dirty="0"/>
              <a:t>Automated system building tools reduce the time needed to compile and integrate the system by only recompiling those components and their dependents that have changed.</a:t>
            </a:r>
          </a:p>
          <a:p>
            <a:pPr marL="208798" indent="-208798" defTabSz="496570">
              <a:spcBef>
                <a:spcPts val="2500"/>
              </a:spcBef>
              <a:defRPr sz="2380"/>
            </a:pPr>
            <a:r>
              <a:rPr dirty="0"/>
              <a:t>Continuous deployment means that as soon as a change is made, the deployed version of the system is automatically updated. This is only possible when the software product is delivered as a cloud-based service.</a:t>
            </a:r>
          </a:p>
          <a:p>
            <a:pPr marL="208798" indent="-208798" defTabSz="496570">
              <a:spcBef>
                <a:spcPts val="2500"/>
              </a:spcBef>
              <a:defRPr sz="2380"/>
            </a:pPr>
            <a:r>
              <a:rPr dirty="0"/>
              <a:t>Infrastructure as code means that the infrastructure (network, installed software, etc.) on which software executes is defined as a machine-readable model. Automated tools, such as Chef and Puppet, can provision servers based on the infrastructure model.</a:t>
            </a:r>
          </a:p>
          <a:p>
            <a:pPr marL="208798" indent="-208798" defTabSz="496570">
              <a:spcBef>
                <a:spcPts val="2500"/>
              </a:spcBef>
              <a:defRPr sz="2380"/>
            </a:pPr>
            <a:r>
              <a:rPr dirty="0"/>
              <a:t>Measurement is a fundamental principle of DevOps. You may make both process and product measurements. Important process metrics are deployment frequency, percentage of failed deployments, and mean time to recovery from failure.</a:t>
            </a:r>
          </a:p>
        </p:txBody>
      </p:sp>
      <p:sp>
        <p:nvSpPr>
          <p:cNvPr id="266" name="Key points 2"/>
          <p:cNvSpPr txBox="1">
            <a:spLocks noGrp="1"/>
          </p:cNvSpPr>
          <p:nvPr>
            <p:ph type="title"/>
          </p:nvPr>
        </p:nvSpPr>
        <p:spPr>
          <a:prstGeom prst="rect">
            <a:avLst/>
          </a:prstGeom>
        </p:spPr>
        <p:txBody>
          <a:bodyPr/>
          <a:lstStyle/>
          <a:p>
            <a:r>
              <a:rPr dirty="0"/>
              <a:t>Key points 2</a:t>
            </a:r>
          </a:p>
        </p:txBody>
      </p:sp>
      <p:sp>
        <p:nvSpPr>
          <p:cNvPr id="26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dirty="0"/>
              <a:t>51</a:t>
            </a:fld>
            <a:endParaRPr dirty="0"/>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Everyone is responsible for everything All team members have joint responsibility for developing, delivering and supporting the software.…"/>
          <p:cNvSpPr txBox="1">
            <a:spLocks noGrp="1"/>
          </p:cNvSpPr>
          <p:nvPr>
            <p:ph type="body" idx="1"/>
          </p:nvPr>
        </p:nvSpPr>
        <p:spPr>
          <a:xfrm>
            <a:off x="823913" y="1948558"/>
            <a:ext cx="11099800" cy="5245100"/>
          </a:xfrm>
          <a:prstGeom prst="rect">
            <a:avLst/>
          </a:prstGeom>
        </p:spPr>
        <p:txBody>
          <a:bodyPr lIns="50800" tIns="50800" rIns="50800" bIns="50800" anchor="t">
            <a:normAutofit/>
          </a:bodyPr>
          <a:lstStyle/>
          <a:p>
            <a:r>
              <a:rPr b="1" i="1" dirty="0">
                <a:solidFill>
                  <a:srgbClr val="FF0000"/>
                </a:solidFill>
              </a:rPr>
              <a:t>Everyone is responsible for everything</a:t>
            </a:r>
            <a:br>
              <a:rPr dirty="0">
                <a:solidFill>
                  <a:srgbClr val="FF0000"/>
                </a:solidFill>
              </a:rPr>
            </a:br>
            <a:r>
              <a:rPr dirty="0"/>
              <a:t>All team members have joint responsibility for developing, delivering and supporting the software.</a:t>
            </a:r>
          </a:p>
          <a:p>
            <a:r>
              <a:rPr b="1" i="1" dirty="0">
                <a:solidFill>
                  <a:srgbClr val="FF0000"/>
                </a:solidFill>
              </a:rPr>
              <a:t>Everything that can be automated should be automated</a:t>
            </a:r>
            <a:endParaRPr lang="en-US" dirty="0">
              <a:solidFill>
                <a:srgbClr val="FF0000"/>
              </a:solidFill>
            </a:endParaRPr>
          </a:p>
          <a:p>
            <a:pPr marL="342900" indent="-342900">
              <a:spcBef>
                <a:spcPts val="600"/>
              </a:spcBef>
              <a:buFont typeface="Arial" panose="020B0604020202020204" pitchFamily="34" charset="0"/>
              <a:buChar char="•"/>
            </a:pPr>
            <a:r>
              <a:rPr dirty="0"/>
              <a:t>All activities involved in testing, deployment and support should be automated if it is possible to do so. </a:t>
            </a:r>
            <a:endParaRPr lang="en-US" dirty="0"/>
          </a:p>
          <a:p>
            <a:pPr marL="342900" indent="-342900">
              <a:spcBef>
                <a:spcPts val="600"/>
              </a:spcBef>
              <a:buFont typeface="Arial" panose="020B0604020202020204" pitchFamily="34" charset="0"/>
              <a:buChar char="•"/>
            </a:pPr>
            <a:r>
              <a:rPr dirty="0"/>
              <a:t>There should be mi</a:t>
            </a:r>
            <a:r>
              <a:rPr lang="en-US" dirty="0"/>
              <a:t>n</a:t>
            </a:r>
            <a:r>
              <a:rPr dirty="0"/>
              <a:t>imal manual involvement in deploying software.</a:t>
            </a:r>
          </a:p>
          <a:p>
            <a:r>
              <a:rPr b="1" i="1" dirty="0">
                <a:solidFill>
                  <a:srgbClr val="FF0000"/>
                </a:solidFill>
              </a:rPr>
              <a:t>Measure first, change later</a:t>
            </a:r>
            <a:br>
              <a:rPr dirty="0"/>
            </a:br>
            <a:r>
              <a:rPr dirty="0"/>
              <a:t>DevOps should be driven by a measurement program where you collect data about the system and its operation. You then use the collected data to inform decisions about changing DevOps processes and tools.</a:t>
            </a:r>
          </a:p>
          <a:p>
            <a:endParaRPr dirty="0"/>
          </a:p>
        </p:txBody>
      </p:sp>
      <p:sp>
        <p:nvSpPr>
          <p:cNvPr id="94" name="Table 10.1 DevOps principles"/>
          <p:cNvSpPr txBox="1">
            <a:spLocks noGrp="1"/>
          </p:cNvSpPr>
          <p:nvPr>
            <p:ph type="title"/>
          </p:nvPr>
        </p:nvSpPr>
        <p:spPr>
          <a:xfrm>
            <a:off x="823913" y="528638"/>
            <a:ext cx="11099800" cy="678558"/>
          </a:xfrm>
          <a:prstGeom prst="rect">
            <a:avLst/>
          </a:prstGeom>
        </p:spPr>
        <p:txBody>
          <a:bodyPr>
            <a:noAutofit/>
          </a:bodyPr>
          <a:lstStyle/>
          <a:p>
            <a:r>
              <a:rPr sz="4000" dirty="0">
                <a:solidFill>
                  <a:schemeClr val="tx1">
                    <a:lumMod val="75000"/>
                  </a:schemeClr>
                </a:solidFill>
              </a:rPr>
              <a:t>DevOps principles</a:t>
            </a:r>
          </a:p>
        </p:txBody>
      </p:sp>
      <p:sp>
        <p:nvSpPr>
          <p:cNvPr id="95"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a:t>
            </a:fld>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Faster deployment Software can be deployed to production more quickly because communication delays between the people involved in the process are dramatically reduced.…"/>
          <p:cNvSpPr txBox="1">
            <a:spLocks noGrp="1"/>
          </p:cNvSpPr>
          <p:nvPr>
            <p:ph type="body" idx="1"/>
          </p:nvPr>
        </p:nvSpPr>
        <p:spPr>
          <a:prstGeom prst="rect">
            <a:avLst/>
          </a:prstGeom>
        </p:spPr>
        <p:txBody>
          <a:bodyPr lIns="50800" tIns="50800" rIns="50800" bIns="50800" anchor="t">
            <a:normAutofit/>
          </a:bodyPr>
          <a:lstStyle/>
          <a:p>
            <a:pPr>
              <a:defRPr b="1" i="1"/>
            </a:pPr>
            <a:r>
              <a:rPr dirty="0"/>
              <a:t>Faster deployment</a:t>
            </a:r>
            <a:endParaRPr lang="en-US" dirty="0"/>
          </a:p>
          <a:p>
            <a:pPr marL="342900" indent="-342900">
              <a:spcBef>
                <a:spcPts val="600"/>
              </a:spcBef>
              <a:buFont typeface="Arial" panose="020B0604020202020204" pitchFamily="34" charset="0"/>
              <a:buChar char="•"/>
              <a:defRPr b="1" i="1"/>
            </a:pPr>
            <a:r>
              <a:rPr b="0" i="0" dirty="0"/>
              <a:t>Software can be deployed to production more quickly because communication delays between the people involved in the process are dramatically reduced.</a:t>
            </a:r>
          </a:p>
          <a:p>
            <a:pPr>
              <a:defRPr b="1" i="1"/>
            </a:pPr>
            <a:r>
              <a:rPr dirty="0"/>
              <a:t>Reduced risk</a:t>
            </a:r>
            <a:endParaRPr lang="en-US" dirty="0"/>
          </a:p>
          <a:p>
            <a:pPr marL="342900" indent="-342900">
              <a:spcBef>
                <a:spcPts val="600"/>
              </a:spcBef>
              <a:buFont typeface="Arial" panose="020B0604020202020204" pitchFamily="34" charset="0"/>
              <a:buChar char="•"/>
              <a:defRPr b="1" i="1"/>
            </a:pPr>
            <a:r>
              <a:rPr b="0" i="0" dirty="0"/>
              <a:t>The increment of functionality in each release is small so there is less chance of feature interactions causing failures 	and outages.</a:t>
            </a:r>
          </a:p>
          <a:p>
            <a:pPr>
              <a:defRPr b="1" i="1"/>
            </a:pPr>
            <a:r>
              <a:rPr dirty="0"/>
              <a:t>Faster repair</a:t>
            </a:r>
            <a:endParaRPr lang="en-US" dirty="0"/>
          </a:p>
          <a:p>
            <a:pPr marL="342900" indent="-342900">
              <a:spcBef>
                <a:spcPts val="600"/>
              </a:spcBef>
              <a:buFont typeface="Arial" panose="020B0604020202020204" pitchFamily="34" charset="0"/>
              <a:buChar char="•"/>
              <a:defRPr b="1" i="1"/>
            </a:pPr>
            <a:r>
              <a:rPr b="0" i="0" dirty="0"/>
              <a:t>DevOps teams </a:t>
            </a:r>
            <a:r>
              <a:rPr lang="en-US" dirty="0"/>
              <a:t>cooperate </a:t>
            </a:r>
            <a:r>
              <a:rPr b="0" i="0" dirty="0"/>
              <a:t>to get the software up and running again </a:t>
            </a:r>
            <a:r>
              <a:rPr lang="en-US" dirty="0"/>
              <a:t>asap</a:t>
            </a:r>
            <a:r>
              <a:rPr b="0" i="0" dirty="0"/>
              <a:t>.</a:t>
            </a:r>
            <a:r>
              <a:rPr lang="en-US" dirty="0"/>
              <a:t> </a:t>
            </a:r>
          </a:p>
          <a:p>
            <a:pPr marL="342900" indent="-342900">
              <a:spcBef>
                <a:spcPts val="600"/>
              </a:spcBef>
              <a:buFont typeface="Arial" panose="020B0604020202020204" pitchFamily="34" charset="0"/>
              <a:buChar char="•"/>
              <a:defRPr b="1" i="1"/>
            </a:pPr>
            <a:r>
              <a:rPr lang="en-US" dirty="0"/>
              <a:t>No</a:t>
            </a:r>
            <a:r>
              <a:rPr b="0" dirty="0"/>
              <a:t> need to</a:t>
            </a:r>
            <a:r>
              <a:rPr lang="en-US" dirty="0"/>
              <a:t> wait and find the</a:t>
            </a:r>
            <a:r>
              <a:rPr b="0" dirty="0"/>
              <a:t> responsible </a:t>
            </a:r>
            <a:r>
              <a:rPr lang="en-US" dirty="0"/>
              <a:t>team for</a:t>
            </a:r>
            <a:r>
              <a:rPr b="0" dirty="0"/>
              <a:t> the problem and </a:t>
            </a:r>
            <a:r>
              <a:rPr lang="en-US" dirty="0"/>
              <a:t>waiting</a:t>
            </a:r>
            <a:r>
              <a:rPr b="0" dirty="0"/>
              <a:t> for them to fix it.</a:t>
            </a:r>
          </a:p>
          <a:p>
            <a:pPr>
              <a:defRPr b="1" i="1"/>
            </a:pPr>
            <a:r>
              <a:rPr dirty="0"/>
              <a:t>More productive teams</a:t>
            </a:r>
            <a:endParaRPr lang="en-US" dirty="0"/>
          </a:p>
          <a:p>
            <a:pPr marL="342900" indent="-342900">
              <a:spcBef>
                <a:spcPts val="600"/>
              </a:spcBef>
              <a:buFont typeface="Arial" panose="020B0604020202020204" pitchFamily="34" charset="0"/>
              <a:buChar char="•"/>
              <a:defRPr b="1" i="1"/>
            </a:pPr>
            <a:r>
              <a:rPr b="0" i="0" dirty="0"/>
              <a:t>DevOps teams are happier and more productive than the teams involved in the separate activities. </a:t>
            </a:r>
            <a:endParaRPr lang="en-US" b="0" i="0" dirty="0"/>
          </a:p>
          <a:p>
            <a:pPr marL="342900" indent="-342900">
              <a:spcBef>
                <a:spcPts val="600"/>
              </a:spcBef>
              <a:buFont typeface="Arial" panose="020B0604020202020204" pitchFamily="34" charset="0"/>
              <a:buChar char="•"/>
              <a:defRPr b="1" i="1"/>
            </a:pPr>
            <a:endParaRPr b="0" i="0" dirty="0"/>
          </a:p>
        </p:txBody>
      </p:sp>
      <p:sp>
        <p:nvSpPr>
          <p:cNvPr id="98" name="Table 10.2 Benefits of DevOps"/>
          <p:cNvSpPr txBox="1">
            <a:spLocks noGrp="1"/>
          </p:cNvSpPr>
          <p:nvPr>
            <p:ph type="title"/>
          </p:nvPr>
        </p:nvSpPr>
        <p:spPr>
          <a:prstGeom prst="rect">
            <a:avLst/>
          </a:prstGeom>
        </p:spPr>
        <p:txBody>
          <a:bodyPr>
            <a:noAutofit/>
          </a:bodyPr>
          <a:lstStyle/>
          <a:p>
            <a:r>
              <a:rPr sz="4000" dirty="0">
                <a:solidFill>
                  <a:schemeClr val="tx1">
                    <a:lumMod val="75000"/>
                  </a:schemeClr>
                </a:solidFill>
              </a:rPr>
              <a:t>Benefits of DevOps</a:t>
            </a:r>
          </a:p>
        </p:txBody>
      </p:sp>
      <p:sp>
        <p:nvSpPr>
          <p:cNvPr id="99"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7</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7">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7">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During the development of a software product, the development team will probably create tens of thousands of lines of code and automated tests.…"/>
          <p:cNvSpPr txBox="1">
            <a:spLocks noGrp="1"/>
          </p:cNvSpPr>
          <p:nvPr>
            <p:ph type="body" idx="1"/>
          </p:nvPr>
        </p:nvSpPr>
        <p:spPr>
          <a:xfrm>
            <a:off x="507640" y="1658937"/>
            <a:ext cx="11857881" cy="7197230"/>
          </a:xfrm>
          <a:prstGeom prst="rect">
            <a:avLst/>
          </a:prstGeom>
        </p:spPr>
        <p:txBody>
          <a:bodyPr lIns="50800" tIns="50800" rIns="50800" bIns="50800" anchor="t">
            <a:normAutofit/>
          </a:bodyPr>
          <a:lstStyle/>
          <a:p>
            <a:r>
              <a:rPr dirty="0"/>
              <a:t>During the software </a:t>
            </a:r>
            <a:r>
              <a:rPr lang="en-US" dirty="0"/>
              <a:t>development</a:t>
            </a:r>
            <a:r>
              <a:rPr dirty="0"/>
              <a:t>, the team create</a:t>
            </a:r>
            <a:r>
              <a:rPr lang="en-US" dirty="0"/>
              <a:t>s</a:t>
            </a:r>
            <a:r>
              <a:rPr dirty="0"/>
              <a:t> tens of thousands of lines of code and automated tests. </a:t>
            </a:r>
            <a:endParaRPr lang="en-US" dirty="0"/>
          </a:p>
          <a:p>
            <a:pPr lvl="1">
              <a:spcBef>
                <a:spcPts val="600"/>
              </a:spcBef>
            </a:pPr>
            <a:r>
              <a:rPr dirty="0"/>
              <a:t>hundreds of </a:t>
            </a:r>
            <a:r>
              <a:rPr lang="en-US" dirty="0"/>
              <a:t>code </a:t>
            </a:r>
            <a:r>
              <a:rPr dirty="0"/>
              <a:t>files</a:t>
            </a:r>
            <a:r>
              <a:rPr lang="en-US" dirty="0"/>
              <a:t>, d</a:t>
            </a:r>
            <a:r>
              <a:rPr dirty="0"/>
              <a:t>ozens of libraries, and several</a:t>
            </a:r>
            <a:r>
              <a:rPr lang="en-US" dirty="0"/>
              <a:t> </a:t>
            </a:r>
            <a:r>
              <a:rPr dirty="0"/>
              <a:t>different programs </a:t>
            </a:r>
            <a:r>
              <a:rPr lang="en-US" dirty="0"/>
              <a:t>that are </a:t>
            </a:r>
            <a:r>
              <a:rPr dirty="0"/>
              <a:t>involved in creating and running the code. </a:t>
            </a:r>
          </a:p>
          <a:p>
            <a:pPr marL="245110" indent="-245110"/>
            <a:r>
              <a:rPr b="1" dirty="0"/>
              <a:t>Code management </a:t>
            </a:r>
            <a:r>
              <a:rPr dirty="0"/>
              <a:t>is a set of software-supported practices that is used to manage an evolving codebase.</a:t>
            </a:r>
            <a:r>
              <a:rPr lang="en-US" dirty="0"/>
              <a:t> </a:t>
            </a:r>
          </a:p>
          <a:p>
            <a:pPr lvl="1">
              <a:spcBef>
                <a:spcPts val="600"/>
              </a:spcBef>
            </a:pPr>
            <a:r>
              <a:rPr lang="en-US" dirty="0"/>
              <a:t>They ensure</a:t>
            </a:r>
            <a:r>
              <a:rPr dirty="0"/>
              <a:t> that changes made by different developers do not interfere with each other, and </a:t>
            </a:r>
            <a:r>
              <a:rPr lang="en-US" dirty="0"/>
              <a:t>to</a:t>
            </a:r>
            <a:r>
              <a:rPr dirty="0"/>
              <a:t> create different product versions.</a:t>
            </a:r>
            <a:r>
              <a:rPr lang="en-US" dirty="0"/>
              <a:t> </a:t>
            </a:r>
          </a:p>
          <a:p>
            <a:r>
              <a:rPr lang="en-US" dirty="0"/>
              <a:t>Code management tools make it easy to:</a:t>
            </a:r>
          </a:p>
          <a:p>
            <a:pPr lvl="1">
              <a:spcBef>
                <a:spcPts val="600"/>
              </a:spcBef>
            </a:pPr>
            <a:r>
              <a:rPr lang="en-US" dirty="0"/>
              <a:t>Create an executable product from its source code files </a:t>
            </a:r>
          </a:p>
          <a:p>
            <a:pPr lvl="1">
              <a:spcBef>
                <a:spcPts val="600"/>
              </a:spcBef>
            </a:pPr>
            <a:r>
              <a:rPr lang="en-US" dirty="0"/>
              <a:t>Run automated tests on that product.</a:t>
            </a:r>
          </a:p>
        </p:txBody>
      </p:sp>
      <p:sp>
        <p:nvSpPr>
          <p:cNvPr id="102" name="Code management"/>
          <p:cNvSpPr txBox="1">
            <a:spLocks noGrp="1"/>
          </p:cNvSpPr>
          <p:nvPr>
            <p:ph type="title"/>
          </p:nvPr>
        </p:nvSpPr>
        <p:spPr>
          <a:prstGeom prst="rect">
            <a:avLst/>
          </a:prstGeom>
        </p:spPr>
        <p:txBody>
          <a:bodyPr/>
          <a:lstStyle/>
          <a:p>
            <a:r>
              <a:t>Code management</a:t>
            </a:r>
          </a:p>
        </p:txBody>
      </p:sp>
      <p:sp>
        <p:nvSpPr>
          <p:cNvPr id="103"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Alice and Bob worked for a company called FinanceMadeSimple and were team members involved in developing a personal finance product. Alice discovered a bug in a module called TaxReturnPreparation. The bug was that a tax return was reported as filed but, sometimes, it was not actually sent to the tax office. She edited the module to fix the bug. Bob was working on the user interface for the system and was also working on TaxReturnPreparation. Unfortunately, he took a copy before Alice had fixed the bug and, after making his changes, he saved the module. This overwrote Alice’s changes but she was not aware of this.…"/>
          <p:cNvSpPr txBox="1">
            <a:spLocks noGrp="1"/>
          </p:cNvSpPr>
          <p:nvPr>
            <p:ph type="body" idx="1"/>
          </p:nvPr>
        </p:nvSpPr>
        <p:spPr>
          <a:xfrm>
            <a:off x="952500" y="1584325"/>
            <a:ext cx="11099800" cy="7213600"/>
          </a:xfrm>
          <a:prstGeom prst="rect">
            <a:avLst/>
          </a:prstGeom>
        </p:spPr>
        <p:txBody>
          <a:bodyPr/>
          <a:lstStyle/>
          <a:p>
            <a:pPr defTabSz="578358">
              <a:spcBef>
                <a:spcPts val="2900"/>
              </a:spcBef>
              <a:defRPr sz="2376"/>
            </a:pPr>
            <a:r>
              <a:rPr dirty="0"/>
              <a:t>Alice and Bob worked for a company called </a:t>
            </a:r>
            <a:r>
              <a:rPr dirty="0" err="1"/>
              <a:t>FinanceMadeSimple</a:t>
            </a:r>
            <a:r>
              <a:rPr dirty="0"/>
              <a:t> and were team members involved in developing a personal finance product. Alice discovered a bug in a module called </a:t>
            </a:r>
            <a:r>
              <a:rPr dirty="0" err="1"/>
              <a:t>TaxReturnPreparation</a:t>
            </a:r>
            <a:r>
              <a:rPr dirty="0"/>
              <a:t>. The bug was that a tax return was reported as filed but, sometimes, it was not actually sent to the tax office. She edited the module to fix the bug. Bob was working on the user interface for the system and was also working on </a:t>
            </a:r>
            <a:r>
              <a:rPr dirty="0" err="1"/>
              <a:t>TaxReturnPreparation</a:t>
            </a:r>
            <a:r>
              <a:rPr dirty="0"/>
              <a:t>. Unfortunately, he took a copy before Alice had fixed the bug and, after making his changes, he saved the module. This overwrote Alice’s changes but she was not aware of this. </a:t>
            </a:r>
          </a:p>
          <a:p>
            <a:pPr defTabSz="578358">
              <a:spcBef>
                <a:spcPts val="2900"/>
              </a:spcBef>
              <a:defRPr sz="2376"/>
            </a:pPr>
            <a:r>
              <a:rPr dirty="0"/>
              <a:t>The product tests did not reveal the bug as it was an intermittent failure that depended on the sections of the tax return form that had been completed. The product was launched with the bug. For most users, everything worked OK. However, for a small number of users, their tax returns were not filed and they were fined by the revenue service. The subsequent investigation showed the software company was negligent. This was widely publicized and, as well as a fine from the tax authorities,  users lost confidence in the software. Many switched to a rival product. </a:t>
            </a:r>
            <a:r>
              <a:rPr dirty="0" err="1"/>
              <a:t>FinanceMade</a:t>
            </a:r>
            <a:r>
              <a:rPr dirty="0"/>
              <a:t> Simple failed and both Bob and Alice lost their jobs. </a:t>
            </a:r>
          </a:p>
        </p:txBody>
      </p:sp>
      <p:sp>
        <p:nvSpPr>
          <p:cNvPr id="106" name="Table 10.3 A code management problem"/>
          <p:cNvSpPr txBox="1">
            <a:spLocks noGrp="1"/>
          </p:cNvSpPr>
          <p:nvPr>
            <p:ph type="title"/>
          </p:nvPr>
        </p:nvSpPr>
        <p:spPr>
          <a:prstGeom prst="rect">
            <a:avLst/>
          </a:prstGeom>
        </p:spPr>
        <p:txBody>
          <a:bodyPr>
            <a:noAutofit/>
          </a:bodyPr>
          <a:lstStyle/>
          <a:p>
            <a:pPr algn="ctr"/>
            <a:r>
              <a:rPr lang="en-US" sz="4000" dirty="0">
                <a:solidFill>
                  <a:schemeClr val="tx1">
                    <a:lumMod val="75000"/>
                  </a:schemeClr>
                </a:solidFill>
              </a:rPr>
              <a:t>C</a:t>
            </a:r>
            <a:r>
              <a:rPr sz="4000" dirty="0">
                <a:solidFill>
                  <a:schemeClr val="tx1">
                    <a:lumMod val="75000"/>
                  </a:schemeClr>
                </a:solidFill>
              </a:rPr>
              <a:t>ode management problem</a:t>
            </a:r>
            <a:r>
              <a:rPr lang="en-US" sz="4000" dirty="0">
                <a:solidFill>
                  <a:schemeClr val="tx1">
                    <a:lumMod val="75000"/>
                  </a:schemeClr>
                </a:solidFill>
              </a:rPr>
              <a:t> example</a:t>
            </a:r>
            <a:endParaRPr sz="4000" dirty="0">
              <a:solidFill>
                <a:schemeClr val="tx1">
                  <a:lumMod val="75000"/>
                </a:schemeClr>
              </a:solidFill>
            </a:endParaRPr>
          </a:p>
        </p:txBody>
      </p:sp>
      <p:sp>
        <p:nvSpPr>
          <p:cNvPr id="107"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9</a:t>
            </a:fld>
            <a:endParaRPr/>
          </a:p>
        </p:txBody>
      </p:sp>
    </p:spTree>
  </p:cSld>
  <p:clrMapOvr>
    <a:masterClrMapping/>
  </p:clrMapOvr>
  <p:transition spd="med"/>
</p:sld>
</file>

<file path=ppt/theme/theme1.xml><?xml version="1.0" encoding="utf-8"?>
<a:theme xmlns:a="http://schemas.openxmlformats.org/drawingml/2006/main" name="Gradient">
  <a:themeElements>
    <a:clrScheme name="Gradient">
      <a:dk1>
        <a:srgbClr val="939393"/>
      </a:dk1>
      <a:lt1>
        <a:srgbClr val="005493"/>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a:ea typeface="Helvetica"/>
        <a:cs typeface="Helvetica"/>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a:ea typeface="Helvetica"/>
        <a:cs typeface="Helvetica"/>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602</TotalTime>
  <Words>4178</Words>
  <Application>Microsoft Office PowerPoint</Application>
  <PresentationFormat>Custom</PresentationFormat>
  <Paragraphs>350</Paragraphs>
  <Slides>51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51</vt:i4>
      </vt:variant>
    </vt:vector>
  </HeadingPairs>
  <TitlesOfParts>
    <vt:vector size="58" baseType="lpstr">
      <vt:lpstr>Arial</vt:lpstr>
      <vt:lpstr>Arial,Sans-Serif</vt:lpstr>
      <vt:lpstr>Courier New</vt:lpstr>
      <vt:lpstr>Helvetica</vt:lpstr>
      <vt:lpstr>Helvetica Light</vt:lpstr>
      <vt:lpstr>Helvetica Neue</vt:lpstr>
      <vt:lpstr>Gradient</vt:lpstr>
      <vt:lpstr>DevOps and Code Management</vt:lpstr>
      <vt:lpstr>Software support</vt:lpstr>
      <vt:lpstr>Development, release and support</vt:lpstr>
      <vt:lpstr>DevOps: Development+Operations</vt:lpstr>
      <vt:lpstr>DevOps</vt:lpstr>
      <vt:lpstr>DevOps principles</vt:lpstr>
      <vt:lpstr>Benefits of DevOps</vt:lpstr>
      <vt:lpstr>Code management</vt:lpstr>
      <vt:lpstr>Code management problem example</vt:lpstr>
      <vt:lpstr>Code management and DevOps</vt:lpstr>
      <vt:lpstr>Code management and DevOps</vt:lpstr>
      <vt:lpstr>Code management fundamentals</vt:lpstr>
      <vt:lpstr>Code repository</vt:lpstr>
      <vt:lpstr>Features of code management systems</vt:lpstr>
      <vt:lpstr>Git</vt:lpstr>
      <vt:lpstr>Git Basics</vt:lpstr>
      <vt:lpstr>Repository cloning in Git</vt:lpstr>
      <vt:lpstr>Benefits of distributed code management</vt:lpstr>
      <vt:lpstr>Git repositories</vt:lpstr>
      <vt:lpstr>Branching and merging</vt:lpstr>
      <vt:lpstr>Branching and merging</vt:lpstr>
      <vt:lpstr>DevOps+automation</vt:lpstr>
      <vt:lpstr>What does DevOps automation mean?</vt:lpstr>
      <vt:lpstr>System integration (system building) </vt:lpstr>
      <vt:lpstr>Continuous integration (CI)</vt:lpstr>
      <vt:lpstr>Continuous integration (e.g., via Azure DevOps)</vt:lpstr>
      <vt:lpstr>“Don’t break the build!”</vt:lpstr>
      <vt:lpstr>First do the “local integration” </vt:lpstr>
      <vt:lpstr>System building</vt:lpstr>
      <vt:lpstr>Dependencies</vt:lpstr>
      <vt:lpstr>Automated build systems</vt:lpstr>
      <vt:lpstr>Continuous delivery vs deployment</vt:lpstr>
      <vt:lpstr>Continuous delivery and deployment</vt:lpstr>
      <vt:lpstr>The deployment pipeline</vt:lpstr>
      <vt:lpstr>Benefits of continuous deployment (CD)</vt:lpstr>
      <vt:lpstr>Infrastructure as code</vt:lpstr>
      <vt:lpstr>Infrastructure as code</vt:lpstr>
      <vt:lpstr>Characteristics of infrastructure as code</vt:lpstr>
      <vt:lpstr>Containers</vt:lpstr>
      <vt:lpstr>Container Nomenclature</vt:lpstr>
      <vt:lpstr>Various Container Technologies</vt:lpstr>
      <vt:lpstr>Docker File, Image, Hub, Instance, and Volume</vt:lpstr>
      <vt:lpstr>Docker File: An Example</vt:lpstr>
      <vt:lpstr>DevOps measurement</vt:lpstr>
      <vt:lpstr>Automating measurement!</vt:lpstr>
      <vt:lpstr>Metrics used in the DevOps scorecard</vt:lpstr>
      <vt:lpstr>Metrics scorecard</vt:lpstr>
      <vt:lpstr>Devops metrics trends (needed in your final report):</vt:lpstr>
      <vt:lpstr>Logging and analysis</vt:lpstr>
      <vt:lpstr>Key points 1</vt:lpstr>
      <vt:lpstr>Key points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DevOps and Code Management</dc:title>
  <cp:lastModifiedBy>Amini Salehi, Mohsen</cp:lastModifiedBy>
  <cp:revision>199</cp:revision>
  <dcterms:modified xsi:type="dcterms:W3CDTF">2023-10-19T16:53:25Z</dcterms:modified>
</cp:coreProperties>
</file>